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0" r:id="rId2"/>
    <p:sldId id="281" r:id="rId3"/>
    <p:sldId id="282" r:id="rId4"/>
    <p:sldId id="283" r:id="rId5"/>
    <p:sldId id="284" r:id="rId6"/>
    <p:sldId id="285" r:id="rId7"/>
    <p:sldId id="267" r:id="rId8"/>
    <p:sldId id="271" r:id="rId9"/>
    <p:sldId id="272" r:id="rId10"/>
    <p:sldId id="273" r:id="rId11"/>
    <p:sldId id="274" r:id="rId12"/>
    <p:sldId id="275" r:id="rId13"/>
    <p:sldId id="268" r:id="rId14"/>
    <p:sldId id="276" r:id="rId15"/>
    <p:sldId id="277" r:id="rId16"/>
    <p:sldId id="269" r:id="rId17"/>
    <p:sldId id="270" r:id="rId18"/>
    <p:sldId id="278" r:id="rId19"/>
    <p:sldId id="279" r:id="rId20"/>
    <p:sldId id="266" r:id="rId21"/>
    <p:sldId id="286" r:id="rId2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47" d="100"/>
          <a:sy n="147" d="100"/>
        </p:scale>
        <p:origin x="-594" y="-96"/>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3491ABE-68DE-4539-81F3-9DB462F450CD}" type="datetimeFigureOut">
              <a:rPr lang="en-US" smtClean="0"/>
              <a:pPr/>
              <a:t>2/23/2017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BADCA9-1299-4553-B7E7-629ACCF5AA6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491ABE-68DE-4539-81F3-9DB462F450CD}" type="datetimeFigureOut">
              <a:rPr lang="en-US" smtClean="0"/>
              <a:pPr/>
              <a:t>2/23/2017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BADCA9-1299-4553-B7E7-629ACCF5AA6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491ABE-68DE-4539-81F3-9DB462F450CD}" type="datetimeFigureOut">
              <a:rPr lang="en-US" smtClean="0"/>
              <a:pPr/>
              <a:t>2/23/2017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BADCA9-1299-4553-B7E7-629ACCF5AA61}"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hapter Brea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5143500"/>
          </a:xfrm>
        </p:spPr>
        <p:txBody>
          <a:bodyPr anchor="ctr">
            <a:normAutofit/>
          </a:bodyPr>
          <a:lstStyle>
            <a:lvl1pPr marL="0" indent="0" algn="ctr">
              <a:buNone/>
              <a:defRPr sz="1200" b="0">
                <a:solidFill>
                  <a:schemeClr val="bg1"/>
                </a:solidFill>
              </a:defRPr>
            </a:lvl1pPr>
          </a:lstStyle>
          <a:p>
            <a:endParaRPr lang="en-US"/>
          </a:p>
        </p:txBody>
      </p:sp>
    </p:spTree>
    <p:extLst>
      <p:ext uri="{BB962C8B-B14F-4D97-AF65-F5344CB8AC3E}">
        <p14:creationId xmlns="" xmlns:p14="http://schemas.microsoft.com/office/powerpoint/2010/main" val="3176580592"/>
      </p:ext>
    </p:extLst>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mp; Sub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itle 1"/>
          <p:cNvSpPr>
            <a:spLocks noGrp="1"/>
          </p:cNvSpPr>
          <p:nvPr>
            <p:ph type="title" hasCustomPrompt="1"/>
          </p:nvPr>
        </p:nvSpPr>
        <p:spPr>
          <a:xfrm>
            <a:off x="457200" y="228600"/>
            <a:ext cx="8229600" cy="457200"/>
          </a:xfrm>
        </p:spPr>
        <p:txBody>
          <a:bodyPr vert="horz" lIns="91440" tIns="45720" rIns="91440" bIns="45720" rtlCol="0" anchor="ctr">
            <a:noAutofit/>
          </a:bodyPr>
          <a:lstStyle>
            <a:lvl1pPr>
              <a:defRPr lang="en-US" b="0" spc="-150">
                <a:solidFill>
                  <a:schemeClr val="accent2"/>
                </a:solidFill>
                <a:effectLst>
                  <a:outerShdw dist="38100" dir="2700000" algn="ctr" rotWithShape="0">
                    <a:srgbClr val="000000">
                      <a:alpha val="15000"/>
                    </a:srgbClr>
                  </a:outerShdw>
                </a:effectLst>
              </a:defRPr>
            </a:lvl1pPr>
          </a:lstStyle>
          <a:p>
            <a:pPr lvl="0">
              <a:lnSpc>
                <a:spcPct val="100000"/>
              </a:lnSpc>
            </a:pPr>
            <a:r>
              <a:rPr lang="en-US" dirty="0"/>
              <a:t>CLICK TO EDIT MASTER TITLE</a:t>
            </a:r>
          </a:p>
        </p:txBody>
      </p:sp>
      <p:sp>
        <p:nvSpPr>
          <p:cNvPr id="18" name="Text Placeholder 7"/>
          <p:cNvSpPr>
            <a:spLocks noGrp="1"/>
          </p:cNvSpPr>
          <p:nvPr>
            <p:ph type="body" sz="quarter" idx="10" hasCustomPrompt="1"/>
          </p:nvPr>
        </p:nvSpPr>
        <p:spPr>
          <a:xfrm>
            <a:off x="457200" y="687535"/>
            <a:ext cx="8229600" cy="350044"/>
          </a:xfrm>
        </p:spPr>
        <p:txBody>
          <a:bodyPr>
            <a:noAutofit/>
          </a:bodyPr>
          <a:lstStyle>
            <a:lvl1pPr marL="0" indent="0" algn="ctr">
              <a:spcBef>
                <a:spcPts val="0"/>
              </a:spcBef>
              <a:buNone/>
              <a:defRPr sz="2000" b="0" spc="0">
                <a:solidFill>
                  <a:schemeClr val="tx1"/>
                </a:solidFill>
                <a:latin typeface="+mn-lt"/>
              </a:defRPr>
            </a:lvl1pPr>
          </a:lstStyle>
          <a:p>
            <a:pPr lvl="0"/>
            <a:r>
              <a:rPr lang="en-US"/>
              <a:t>click to edit master text styles</a:t>
            </a:r>
          </a:p>
        </p:txBody>
      </p:sp>
      <p:grpSp>
        <p:nvGrpSpPr>
          <p:cNvPr id="2" name="Group 18"/>
          <p:cNvGrpSpPr/>
          <p:nvPr userDrawn="1"/>
        </p:nvGrpSpPr>
        <p:grpSpPr>
          <a:xfrm>
            <a:off x="8408629" y="4598345"/>
            <a:ext cx="319492" cy="319492"/>
            <a:chOff x="8434574" y="6185274"/>
            <a:chExt cx="396000" cy="396000"/>
          </a:xfrm>
        </p:grpSpPr>
        <p:sp>
          <p:nvSpPr>
            <p:cNvPr id="28" name="Oval 27">
              <a:hlinkClick r:id="" action="ppaction://hlinkshowjump?jump=nextslide"/>
            </p:cNvPr>
            <p:cNvSpPr/>
            <p:nvPr userDrawn="1"/>
          </p:nvSpPr>
          <p:spPr>
            <a:xfrm>
              <a:off x="8434574" y="6185274"/>
              <a:ext cx="396000" cy="396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L-Shape 28">
              <a:hlinkClick r:id="" action="ppaction://hlinkshowjump?jump=nextslide"/>
            </p:cNvPr>
            <p:cNvSpPr/>
            <p:nvPr userDrawn="1"/>
          </p:nvSpPr>
          <p:spPr>
            <a:xfrm rot="13500000">
              <a:off x="8546814" y="6311558"/>
              <a:ext cx="144000" cy="144000"/>
            </a:xfrm>
            <a:prstGeom prst="corner">
              <a:avLst>
                <a:gd name="adj1" fmla="val 26188"/>
                <a:gd name="adj2" fmla="val 288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 name="Group 29"/>
          <p:cNvGrpSpPr/>
          <p:nvPr userDrawn="1"/>
        </p:nvGrpSpPr>
        <p:grpSpPr>
          <a:xfrm>
            <a:off x="8001000" y="4598345"/>
            <a:ext cx="319492" cy="319492"/>
            <a:chOff x="7909800" y="6172200"/>
            <a:chExt cx="396000" cy="396000"/>
          </a:xfrm>
        </p:grpSpPr>
        <p:sp>
          <p:nvSpPr>
            <p:cNvPr id="31" name="Oval 30">
              <a:hlinkClick r:id="" action="ppaction://hlinkshowjump?jump=previousslide"/>
            </p:cNvPr>
            <p:cNvSpPr/>
            <p:nvPr userDrawn="1"/>
          </p:nvSpPr>
          <p:spPr>
            <a:xfrm>
              <a:off x="7909800" y="6172200"/>
              <a:ext cx="396000" cy="396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L-Shape 33">
              <a:hlinkClick r:id="" action="ppaction://hlinkshowjump?jump=previousslide"/>
            </p:cNvPr>
            <p:cNvSpPr/>
            <p:nvPr userDrawn="1"/>
          </p:nvSpPr>
          <p:spPr>
            <a:xfrm rot="2700000">
              <a:off x="8042943" y="6298483"/>
              <a:ext cx="144000" cy="144000"/>
            </a:xfrm>
            <a:prstGeom prst="corner">
              <a:avLst>
                <a:gd name="adj1" fmla="val 26188"/>
                <a:gd name="adj2" fmla="val 288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11" name="Picture 2" descr="C:\Users\Dylan\Documents\fba now\fba now logos\full solid color for white.png"/>
          <p:cNvPicPr>
            <a:picLocks noChangeAspect="1" noChangeArrowheads="1"/>
          </p:cNvPicPr>
          <p:nvPr userDrawn="1"/>
        </p:nvPicPr>
        <p:blipFill>
          <a:blip r:embed="rId3" cstate="print"/>
          <a:stretch>
            <a:fillRect/>
          </a:stretch>
        </p:blipFill>
        <p:spPr bwMode="auto">
          <a:xfrm>
            <a:off x="138350" y="4482519"/>
            <a:ext cx="1321962" cy="66098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415863104"/>
      </p:ext>
    </p:extLst>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xEl>
                                              <p:pRg st="0" end="0"/>
                                            </p:txEl>
                                          </p:spTgt>
                                        </p:tgtEl>
                                        <p:attrNameLst>
                                          <p:attrName>style.visibility</p:attrName>
                                        </p:attrNameLst>
                                      </p:cBhvr>
                                      <p:to>
                                        <p:strVal val="visible"/>
                                      </p:to>
                                    </p:set>
                                    <p:animEffect transition="in" filter="fade">
                                      <p:cBhvr>
                                        <p:cTn id="10"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build="p">
        <p:tmplLst>
          <p:tmpl lvl="1">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 Text 1 Colum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1"/>
          </p:nvPr>
        </p:nvSpPr>
        <p:spPr>
          <a:xfrm>
            <a:off x="457200" y="1612063"/>
            <a:ext cx="8229600" cy="2617037"/>
          </a:xfrm>
        </p:spPr>
        <p:txBody>
          <a:bodyPr wrap="square" tIns="0" bIns="0" numCol="1" spcCol="360000">
            <a:noAutofit/>
          </a:bodyPr>
          <a:lstStyle>
            <a:lvl1pPr marL="0" indent="0">
              <a:lnSpc>
                <a:spcPct val="100000"/>
              </a:lnSpc>
              <a:spcBef>
                <a:spcPts val="600"/>
              </a:spcBef>
              <a:spcAft>
                <a:spcPts val="600"/>
              </a:spcAft>
              <a:buNone/>
              <a:defRPr sz="1400">
                <a:solidFill>
                  <a:schemeClr val="accent2"/>
                </a:solidFill>
              </a:defRPr>
            </a:lvl1pPr>
          </a:lstStyle>
          <a:p>
            <a:pPr lvl="0"/>
            <a:r>
              <a:rPr lang="en-US"/>
              <a:t>Click to edit Master text styles</a:t>
            </a:r>
          </a:p>
        </p:txBody>
      </p:sp>
      <p:sp>
        <p:nvSpPr>
          <p:cNvPr id="16" name="Title 1"/>
          <p:cNvSpPr>
            <a:spLocks noGrp="1"/>
          </p:cNvSpPr>
          <p:nvPr>
            <p:ph type="title" hasCustomPrompt="1"/>
          </p:nvPr>
        </p:nvSpPr>
        <p:spPr>
          <a:xfrm>
            <a:off x="457200" y="228600"/>
            <a:ext cx="8229600" cy="457200"/>
          </a:xfrm>
        </p:spPr>
        <p:txBody>
          <a:bodyPr>
            <a:noAutofit/>
          </a:bodyPr>
          <a:lstStyle>
            <a:lvl1pPr algn="ctr">
              <a:lnSpc>
                <a:spcPct val="100000"/>
              </a:lnSpc>
              <a:defRPr sz="3200" b="0" spc="-150">
                <a:solidFill>
                  <a:schemeClr val="accent2"/>
                </a:solidFill>
                <a:effectLst>
                  <a:outerShdw dist="38100" dir="2700000" algn="ctr" rotWithShape="0">
                    <a:srgbClr val="000000">
                      <a:alpha val="15000"/>
                    </a:srgbClr>
                  </a:outerShdw>
                </a:effectLst>
              </a:defRPr>
            </a:lvl1pPr>
          </a:lstStyle>
          <a:p>
            <a:r>
              <a:rPr lang="en-US" dirty="0"/>
              <a:t>CLICK TO EDIT MASTER TITLE</a:t>
            </a:r>
          </a:p>
        </p:txBody>
      </p:sp>
      <p:sp>
        <p:nvSpPr>
          <p:cNvPr id="17" name="Text Placeholder 7"/>
          <p:cNvSpPr>
            <a:spLocks noGrp="1"/>
          </p:cNvSpPr>
          <p:nvPr>
            <p:ph type="body" sz="quarter" idx="10" hasCustomPrompt="1"/>
          </p:nvPr>
        </p:nvSpPr>
        <p:spPr>
          <a:xfrm>
            <a:off x="457200" y="687535"/>
            <a:ext cx="8229600" cy="350044"/>
          </a:xfrm>
        </p:spPr>
        <p:txBody>
          <a:bodyPr>
            <a:noAutofit/>
          </a:bodyPr>
          <a:lstStyle>
            <a:lvl1pPr marL="0" indent="0" algn="ctr">
              <a:spcBef>
                <a:spcPts val="0"/>
              </a:spcBef>
              <a:buNone/>
              <a:defRPr sz="2000" b="0" spc="0">
                <a:solidFill>
                  <a:schemeClr val="tx1"/>
                </a:solidFill>
                <a:latin typeface="+mn-lt"/>
              </a:defRPr>
            </a:lvl1pPr>
          </a:lstStyle>
          <a:p>
            <a:pPr lvl="0"/>
            <a:r>
              <a:rPr lang="en-US"/>
              <a:t>click to edit master text styles</a:t>
            </a:r>
          </a:p>
        </p:txBody>
      </p:sp>
      <p:grpSp>
        <p:nvGrpSpPr>
          <p:cNvPr id="2" name="Group 20"/>
          <p:cNvGrpSpPr/>
          <p:nvPr userDrawn="1"/>
        </p:nvGrpSpPr>
        <p:grpSpPr>
          <a:xfrm>
            <a:off x="8408629" y="4598345"/>
            <a:ext cx="319492" cy="319492"/>
            <a:chOff x="8434574" y="6185274"/>
            <a:chExt cx="396000" cy="396000"/>
          </a:xfrm>
        </p:grpSpPr>
        <p:sp>
          <p:nvSpPr>
            <p:cNvPr id="22" name="Oval 21">
              <a:hlinkClick r:id="" action="ppaction://hlinkshowjump?jump=nextslide"/>
            </p:cNvPr>
            <p:cNvSpPr/>
            <p:nvPr userDrawn="1"/>
          </p:nvSpPr>
          <p:spPr>
            <a:xfrm>
              <a:off x="8434574" y="6185274"/>
              <a:ext cx="396000" cy="396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L-Shape 22">
              <a:hlinkClick r:id="" action="ppaction://hlinkshowjump?jump=nextslide"/>
            </p:cNvPr>
            <p:cNvSpPr/>
            <p:nvPr userDrawn="1"/>
          </p:nvSpPr>
          <p:spPr>
            <a:xfrm rot="13500000">
              <a:off x="8546814" y="6311558"/>
              <a:ext cx="144000" cy="144000"/>
            </a:xfrm>
            <a:prstGeom prst="corner">
              <a:avLst>
                <a:gd name="adj1" fmla="val 26188"/>
                <a:gd name="adj2" fmla="val 288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 name="Group 23"/>
          <p:cNvGrpSpPr/>
          <p:nvPr userDrawn="1"/>
        </p:nvGrpSpPr>
        <p:grpSpPr>
          <a:xfrm>
            <a:off x="8001000" y="4598345"/>
            <a:ext cx="319492" cy="319492"/>
            <a:chOff x="7909800" y="6172200"/>
            <a:chExt cx="396000" cy="396000"/>
          </a:xfrm>
        </p:grpSpPr>
        <p:sp>
          <p:nvSpPr>
            <p:cNvPr id="25" name="Oval 24">
              <a:hlinkClick r:id="" action="ppaction://hlinkshowjump?jump=previousslide"/>
            </p:cNvPr>
            <p:cNvSpPr/>
            <p:nvPr userDrawn="1"/>
          </p:nvSpPr>
          <p:spPr>
            <a:xfrm>
              <a:off x="7909800" y="6172200"/>
              <a:ext cx="396000" cy="396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L-Shape 25">
              <a:hlinkClick r:id="" action="ppaction://hlinkshowjump?jump=previousslide"/>
            </p:cNvPr>
            <p:cNvSpPr/>
            <p:nvPr userDrawn="1"/>
          </p:nvSpPr>
          <p:spPr>
            <a:xfrm rot="2700000">
              <a:off x="8042943" y="6298483"/>
              <a:ext cx="144000" cy="144000"/>
            </a:xfrm>
            <a:prstGeom prst="corner">
              <a:avLst>
                <a:gd name="adj1" fmla="val 26188"/>
                <a:gd name="adj2" fmla="val 288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5122" name="Picture 2" descr="C:\Users\Dylan\Documents\fba now\fba now logos\full solid color for white.png"/>
          <p:cNvPicPr>
            <a:picLocks noChangeAspect="1" noChangeArrowheads="1"/>
          </p:cNvPicPr>
          <p:nvPr userDrawn="1"/>
        </p:nvPicPr>
        <p:blipFill>
          <a:blip r:embed="rId3" cstate="print"/>
          <a:stretch>
            <a:fillRect/>
          </a:stretch>
        </p:blipFill>
        <p:spPr bwMode="auto">
          <a:xfrm>
            <a:off x="138350" y="4482519"/>
            <a:ext cx="1321962" cy="66098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813289673"/>
      </p:ext>
    </p:extLst>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xEl>
                                              <p:pRg st="0" end="0"/>
                                            </p:txEl>
                                          </p:spTgt>
                                        </p:tgtEl>
                                        <p:attrNameLst>
                                          <p:attrName>style.visibility</p:attrName>
                                        </p:attrNameLst>
                                      </p:cBhvr>
                                      <p:to>
                                        <p:strVal val="visible"/>
                                      </p:to>
                                    </p:set>
                                    <p:animEffect transition="in" filter="fade">
                                      <p:cBhvr>
                                        <p:cTn id="10"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build="p">
        <p:tmplLst>
          <p:tmpl lvl="1">
            <p:tnLst>
              <p:par>
                <p:cTn presetID="10"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Picture Text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2"/>
          </p:nvPr>
        </p:nvSpPr>
        <p:spPr>
          <a:xfrm>
            <a:off x="438600" y="1243013"/>
            <a:ext cx="3142800" cy="3143250"/>
          </a:xfrm>
          <a:prstGeom prst="ellipse">
            <a:avLst/>
          </a:prstGeom>
          <a:ln w="28575">
            <a:solidFill>
              <a:schemeClr val="tx1"/>
            </a:solidFill>
          </a:ln>
        </p:spPr>
        <p:txBody>
          <a:bodyPr anchor="ctr">
            <a:normAutofit/>
          </a:bodyPr>
          <a:lstStyle>
            <a:lvl1pPr marL="0" indent="0" algn="ctr">
              <a:buNone/>
              <a:defRPr sz="1400">
                <a:solidFill>
                  <a:schemeClr val="accent2"/>
                </a:solidFill>
              </a:defRPr>
            </a:lvl1pPr>
          </a:lstStyle>
          <a:p>
            <a:endParaRPr lang="en-US"/>
          </a:p>
        </p:txBody>
      </p:sp>
      <p:sp>
        <p:nvSpPr>
          <p:cNvPr id="3" name="Text Placeholder 2"/>
          <p:cNvSpPr>
            <a:spLocks noGrp="1"/>
          </p:cNvSpPr>
          <p:nvPr>
            <p:ph type="body" sz="quarter" idx="13"/>
          </p:nvPr>
        </p:nvSpPr>
        <p:spPr>
          <a:xfrm>
            <a:off x="3886200" y="1563290"/>
            <a:ext cx="4765721" cy="2532459"/>
          </a:xfrm>
          <a:noFill/>
        </p:spPr>
        <p:txBody>
          <a:bodyPr>
            <a:normAutofit/>
          </a:bodyPr>
          <a:lstStyle>
            <a:lvl1pPr marL="0" indent="0">
              <a:lnSpc>
                <a:spcPct val="100000"/>
              </a:lnSpc>
              <a:spcBef>
                <a:spcPts val="600"/>
              </a:spcBef>
              <a:spcAft>
                <a:spcPts val="600"/>
              </a:spcAft>
              <a:buNone/>
              <a:defRPr sz="1400">
                <a:solidFill>
                  <a:schemeClr val="accent2"/>
                </a:solidFill>
              </a:defRPr>
            </a:lvl1pPr>
          </a:lstStyle>
          <a:p>
            <a:pPr lvl="0"/>
            <a:r>
              <a:rPr lang="en-US"/>
              <a:t>Click to edit Master text styles</a:t>
            </a:r>
          </a:p>
        </p:txBody>
      </p:sp>
      <p:sp>
        <p:nvSpPr>
          <p:cNvPr id="17" name="Title 1"/>
          <p:cNvSpPr>
            <a:spLocks noGrp="1"/>
          </p:cNvSpPr>
          <p:nvPr>
            <p:ph type="title" hasCustomPrompt="1"/>
          </p:nvPr>
        </p:nvSpPr>
        <p:spPr>
          <a:xfrm>
            <a:off x="457200" y="228600"/>
            <a:ext cx="8229600" cy="457200"/>
          </a:xfrm>
        </p:spPr>
        <p:txBody>
          <a:bodyPr vert="horz" lIns="91440" tIns="45720" rIns="91440" bIns="45720" rtlCol="0" anchor="ctr">
            <a:noAutofit/>
          </a:bodyPr>
          <a:lstStyle>
            <a:lvl1pPr>
              <a:defRPr lang="en-US" b="0" spc="-150">
                <a:solidFill>
                  <a:schemeClr val="accent2"/>
                </a:solidFill>
                <a:effectLst>
                  <a:outerShdw dist="38100" dir="2700000" algn="ctr" rotWithShape="0">
                    <a:srgbClr val="000000">
                      <a:alpha val="15000"/>
                    </a:srgbClr>
                  </a:outerShdw>
                </a:effectLst>
              </a:defRPr>
            </a:lvl1pPr>
          </a:lstStyle>
          <a:p>
            <a:pPr lvl="0">
              <a:lnSpc>
                <a:spcPct val="100000"/>
              </a:lnSpc>
            </a:pPr>
            <a:r>
              <a:rPr lang="en-US" dirty="0"/>
              <a:t>CLICK TO EDIT MASTER TITLE</a:t>
            </a:r>
          </a:p>
        </p:txBody>
      </p:sp>
      <p:sp>
        <p:nvSpPr>
          <p:cNvPr id="21" name="Text Placeholder 7"/>
          <p:cNvSpPr>
            <a:spLocks noGrp="1"/>
          </p:cNvSpPr>
          <p:nvPr>
            <p:ph type="body" sz="quarter" idx="10" hasCustomPrompt="1"/>
          </p:nvPr>
        </p:nvSpPr>
        <p:spPr>
          <a:xfrm>
            <a:off x="457200" y="687535"/>
            <a:ext cx="8229600" cy="350044"/>
          </a:xfrm>
        </p:spPr>
        <p:txBody>
          <a:bodyPr>
            <a:noAutofit/>
          </a:bodyPr>
          <a:lstStyle>
            <a:lvl1pPr marL="0" indent="0" algn="ctr">
              <a:spcBef>
                <a:spcPts val="0"/>
              </a:spcBef>
              <a:buNone/>
              <a:defRPr sz="2000" b="0" spc="0">
                <a:solidFill>
                  <a:schemeClr val="tx1"/>
                </a:solidFill>
                <a:latin typeface="+mn-lt"/>
              </a:defRPr>
            </a:lvl1pPr>
          </a:lstStyle>
          <a:p>
            <a:pPr lvl="0"/>
            <a:r>
              <a:rPr lang="en-US"/>
              <a:t>click to edit master text styles</a:t>
            </a:r>
          </a:p>
        </p:txBody>
      </p:sp>
      <p:grpSp>
        <p:nvGrpSpPr>
          <p:cNvPr id="22" name="Group 21"/>
          <p:cNvGrpSpPr/>
          <p:nvPr userDrawn="1"/>
        </p:nvGrpSpPr>
        <p:grpSpPr>
          <a:xfrm>
            <a:off x="8408629" y="4598345"/>
            <a:ext cx="319492" cy="319492"/>
            <a:chOff x="8434574" y="6185274"/>
            <a:chExt cx="396000" cy="396000"/>
          </a:xfrm>
        </p:grpSpPr>
        <p:sp>
          <p:nvSpPr>
            <p:cNvPr id="30" name="Oval 29">
              <a:hlinkClick r:id="" action="ppaction://hlinkshowjump?jump=nextslide"/>
            </p:cNvPr>
            <p:cNvSpPr/>
            <p:nvPr userDrawn="1"/>
          </p:nvSpPr>
          <p:spPr>
            <a:xfrm>
              <a:off x="8434574" y="6185274"/>
              <a:ext cx="396000" cy="396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L-Shape 30">
              <a:hlinkClick r:id="" action="ppaction://hlinkshowjump?jump=nextslide"/>
            </p:cNvPr>
            <p:cNvSpPr/>
            <p:nvPr userDrawn="1"/>
          </p:nvSpPr>
          <p:spPr>
            <a:xfrm rot="13500000">
              <a:off x="8546814" y="6311558"/>
              <a:ext cx="144000" cy="144000"/>
            </a:xfrm>
            <a:prstGeom prst="corner">
              <a:avLst>
                <a:gd name="adj1" fmla="val 26188"/>
                <a:gd name="adj2" fmla="val 288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2" name="Group 31"/>
          <p:cNvGrpSpPr/>
          <p:nvPr userDrawn="1"/>
        </p:nvGrpSpPr>
        <p:grpSpPr>
          <a:xfrm>
            <a:off x="8001000" y="4598345"/>
            <a:ext cx="319492" cy="319492"/>
            <a:chOff x="7909800" y="6172200"/>
            <a:chExt cx="396000" cy="396000"/>
          </a:xfrm>
        </p:grpSpPr>
        <p:sp>
          <p:nvSpPr>
            <p:cNvPr id="33" name="Oval 32">
              <a:hlinkClick r:id="" action="ppaction://hlinkshowjump?jump=previousslide"/>
            </p:cNvPr>
            <p:cNvSpPr/>
            <p:nvPr userDrawn="1"/>
          </p:nvSpPr>
          <p:spPr>
            <a:xfrm>
              <a:off x="7909800" y="6172200"/>
              <a:ext cx="396000" cy="396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L-Shape 33">
              <a:hlinkClick r:id="" action="ppaction://hlinkshowjump?jump=previousslide"/>
            </p:cNvPr>
            <p:cNvSpPr/>
            <p:nvPr userDrawn="1"/>
          </p:nvSpPr>
          <p:spPr>
            <a:xfrm rot="2700000">
              <a:off x="8042943" y="6298483"/>
              <a:ext cx="144000" cy="144000"/>
            </a:xfrm>
            <a:prstGeom prst="corner">
              <a:avLst>
                <a:gd name="adj1" fmla="val 26188"/>
                <a:gd name="adj2" fmla="val 288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13" name="Picture 2" descr="C:\Users\Dylan\Documents\fba now\fba now logos\full solid color for white.png"/>
          <p:cNvPicPr>
            <a:picLocks noChangeAspect="1" noChangeArrowheads="1"/>
          </p:cNvPicPr>
          <p:nvPr userDrawn="1"/>
        </p:nvPicPr>
        <p:blipFill>
          <a:blip r:embed="rId3" cstate="print"/>
          <a:stretch>
            <a:fillRect/>
          </a:stretch>
        </p:blipFill>
        <p:spPr bwMode="auto">
          <a:xfrm>
            <a:off x="138350" y="4482519"/>
            <a:ext cx="1321962" cy="66098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069913234"/>
      </p:ext>
    </p:extLst>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xEl>
                                              <p:pRg st="0" end="0"/>
                                            </p:txEl>
                                          </p:spTgt>
                                        </p:tgtEl>
                                        <p:attrNameLst>
                                          <p:attrName>style.visibility</p:attrName>
                                        </p:attrNameLst>
                                      </p:cBhvr>
                                      <p:to>
                                        <p:strVal val="visible"/>
                                      </p:to>
                                    </p:set>
                                    <p:animEffect transition="in" filter="fade">
                                      <p:cBhvr>
                                        <p:cTn id="10"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1" grpId="0" build="p">
        <p:tmplLst>
          <p:tmpl lvl="1">
            <p:tnLst>
              <p:par>
                <p:cTn presetID="10" presetClass="entr" presetSubtype="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 Text 2 Colum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457200" y="1600200"/>
            <a:ext cx="8229600" cy="2647950"/>
          </a:xfrm>
        </p:spPr>
        <p:txBody>
          <a:bodyPr numCol="2" spcCol="360000">
            <a:normAutofit/>
          </a:bodyPr>
          <a:lstStyle>
            <a:lvl1pPr marL="0" indent="0">
              <a:spcBef>
                <a:spcPts val="600"/>
              </a:spcBef>
              <a:spcAft>
                <a:spcPts val="600"/>
              </a:spcAft>
              <a:buClr>
                <a:schemeClr val="tx2"/>
              </a:buClr>
              <a:buSzPct val="150000"/>
              <a:buFont typeface="Arial" pitchFamily="34" charset="0"/>
              <a:buNone/>
              <a:defRPr sz="1400">
                <a:solidFill>
                  <a:schemeClr val="accent2"/>
                </a:solidFill>
              </a:defRPr>
            </a:lvl1pPr>
            <a:lvl2pPr marL="1588" indent="0">
              <a:spcBef>
                <a:spcPts val="600"/>
              </a:spcBef>
              <a:spcAft>
                <a:spcPts val="600"/>
              </a:spcAft>
              <a:buClr>
                <a:schemeClr val="accent2"/>
              </a:buClr>
              <a:buSzPct val="100000"/>
              <a:buFont typeface="Arial" pitchFamily="34" charset="0"/>
              <a:buNone/>
              <a:defRPr sz="1400">
                <a:solidFill>
                  <a:schemeClr val="tx2"/>
                </a:solidFill>
              </a:defRPr>
            </a:lvl2pPr>
            <a:lvl3pPr>
              <a:buClr>
                <a:schemeClr val="tx2"/>
              </a:buClr>
              <a:defRPr sz="1400">
                <a:solidFill>
                  <a:schemeClr val="tx2"/>
                </a:solidFill>
              </a:defRPr>
            </a:lvl3pPr>
            <a:lvl4pPr>
              <a:buClr>
                <a:schemeClr val="tx2"/>
              </a:buClr>
              <a:defRPr sz="1200">
                <a:solidFill>
                  <a:schemeClr val="tx2"/>
                </a:solidFill>
              </a:defRPr>
            </a:lvl4pPr>
            <a:lvl5pPr>
              <a:buClr>
                <a:schemeClr val="tx2"/>
              </a:buClr>
              <a:defRPr sz="1200">
                <a:solidFill>
                  <a:schemeClr val="tx2"/>
                </a:solidFill>
              </a:defRPr>
            </a:lvl5pPr>
          </a:lstStyle>
          <a:p>
            <a:pPr lvl="0"/>
            <a:r>
              <a:rPr lang="en-US"/>
              <a:t>Click to edit Master text styles</a:t>
            </a:r>
          </a:p>
          <a:p>
            <a:pPr lvl="1"/>
            <a:r>
              <a:rPr lang="en-US"/>
              <a:t>Second level</a:t>
            </a:r>
          </a:p>
        </p:txBody>
      </p:sp>
      <p:sp>
        <p:nvSpPr>
          <p:cNvPr id="20" name="Title 1"/>
          <p:cNvSpPr>
            <a:spLocks noGrp="1"/>
          </p:cNvSpPr>
          <p:nvPr>
            <p:ph type="title" hasCustomPrompt="1"/>
          </p:nvPr>
        </p:nvSpPr>
        <p:spPr>
          <a:xfrm>
            <a:off x="457200" y="228600"/>
            <a:ext cx="8229600" cy="457200"/>
          </a:xfrm>
        </p:spPr>
        <p:txBody>
          <a:bodyPr vert="horz" lIns="91440" tIns="45720" rIns="91440" bIns="45720" rtlCol="0" anchor="ctr">
            <a:noAutofit/>
          </a:bodyPr>
          <a:lstStyle>
            <a:lvl1pPr>
              <a:defRPr lang="en-US" b="0" spc="-150">
                <a:solidFill>
                  <a:schemeClr val="accent2"/>
                </a:solidFill>
                <a:effectLst>
                  <a:outerShdw dist="38100" dir="2700000" algn="ctr" rotWithShape="0">
                    <a:srgbClr val="000000">
                      <a:alpha val="15000"/>
                    </a:srgbClr>
                  </a:outerShdw>
                </a:effectLst>
              </a:defRPr>
            </a:lvl1pPr>
          </a:lstStyle>
          <a:p>
            <a:pPr lvl="0">
              <a:lnSpc>
                <a:spcPct val="100000"/>
              </a:lnSpc>
            </a:pPr>
            <a:r>
              <a:rPr lang="en-US" dirty="0"/>
              <a:t>CLICK TO EDIT MASTER TITLE</a:t>
            </a:r>
          </a:p>
        </p:txBody>
      </p:sp>
      <p:sp>
        <p:nvSpPr>
          <p:cNvPr id="21" name="Text Placeholder 7"/>
          <p:cNvSpPr>
            <a:spLocks noGrp="1"/>
          </p:cNvSpPr>
          <p:nvPr>
            <p:ph type="body" sz="quarter" idx="10" hasCustomPrompt="1"/>
          </p:nvPr>
        </p:nvSpPr>
        <p:spPr>
          <a:xfrm>
            <a:off x="457200" y="687535"/>
            <a:ext cx="8229600" cy="350044"/>
          </a:xfrm>
        </p:spPr>
        <p:txBody>
          <a:bodyPr>
            <a:noAutofit/>
          </a:bodyPr>
          <a:lstStyle>
            <a:lvl1pPr marL="0" indent="0" algn="ctr">
              <a:spcBef>
                <a:spcPts val="0"/>
              </a:spcBef>
              <a:buNone/>
              <a:defRPr sz="2000" b="0" spc="0">
                <a:solidFill>
                  <a:schemeClr val="tx1"/>
                </a:solidFill>
                <a:latin typeface="+mn-lt"/>
              </a:defRPr>
            </a:lvl1pPr>
          </a:lstStyle>
          <a:p>
            <a:pPr lvl="0"/>
            <a:r>
              <a:rPr lang="en-US"/>
              <a:t>click to edit master text styles</a:t>
            </a:r>
          </a:p>
        </p:txBody>
      </p:sp>
      <p:grpSp>
        <p:nvGrpSpPr>
          <p:cNvPr id="23" name="Group 22"/>
          <p:cNvGrpSpPr/>
          <p:nvPr userDrawn="1"/>
        </p:nvGrpSpPr>
        <p:grpSpPr>
          <a:xfrm>
            <a:off x="8408629" y="4598345"/>
            <a:ext cx="319492" cy="319492"/>
            <a:chOff x="8434574" y="6185274"/>
            <a:chExt cx="396000" cy="396000"/>
          </a:xfrm>
        </p:grpSpPr>
        <p:sp>
          <p:nvSpPr>
            <p:cNvPr id="24" name="Oval 23">
              <a:hlinkClick r:id="" action="ppaction://hlinkshowjump?jump=nextslide"/>
            </p:cNvPr>
            <p:cNvSpPr/>
            <p:nvPr userDrawn="1"/>
          </p:nvSpPr>
          <p:spPr>
            <a:xfrm>
              <a:off x="8434574" y="6185274"/>
              <a:ext cx="396000" cy="396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L-Shape 24">
              <a:hlinkClick r:id="" action="ppaction://hlinkshowjump?jump=nextslide"/>
            </p:cNvPr>
            <p:cNvSpPr/>
            <p:nvPr userDrawn="1"/>
          </p:nvSpPr>
          <p:spPr>
            <a:xfrm rot="13500000">
              <a:off x="8546814" y="6311558"/>
              <a:ext cx="144000" cy="144000"/>
            </a:xfrm>
            <a:prstGeom prst="corner">
              <a:avLst>
                <a:gd name="adj1" fmla="val 26188"/>
                <a:gd name="adj2" fmla="val 288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userDrawn="1"/>
        </p:nvGrpSpPr>
        <p:grpSpPr>
          <a:xfrm>
            <a:off x="8001000" y="4598345"/>
            <a:ext cx="319492" cy="319492"/>
            <a:chOff x="7909800" y="6172200"/>
            <a:chExt cx="396000" cy="396000"/>
          </a:xfrm>
        </p:grpSpPr>
        <p:sp>
          <p:nvSpPr>
            <p:cNvPr id="27" name="Oval 26">
              <a:hlinkClick r:id="" action="ppaction://hlinkshowjump?jump=previousslide"/>
            </p:cNvPr>
            <p:cNvSpPr/>
            <p:nvPr userDrawn="1"/>
          </p:nvSpPr>
          <p:spPr>
            <a:xfrm>
              <a:off x="7909800" y="6172200"/>
              <a:ext cx="396000" cy="396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L-Shape 34">
              <a:hlinkClick r:id="" action="ppaction://hlinkshowjump?jump=previousslide"/>
            </p:cNvPr>
            <p:cNvSpPr/>
            <p:nvPr userDrawn="1"/>
          </p:nvSpPr>
          <p:spPr>
            <a:xfrm rot="2700000">
              <a:off x="8042943" y="6298483"/>
              <a:ext cx="144000" cy="144000"/>
            </a:xfrm>
            <a:prstGeom prst="corner">
              <a:avLst>
                <a:gd name="adj1" fmla="val 26188"/>
                <a:gd name="adj2" fmla="val 288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12" name="Picture 2" descr="C:\Users\Dylan\Documents\fba now\fba now logos\full solid color for white.png"/>
          <p:cNvPicPr>
            <a:picLocks noChangeAspect="1" noChangeArrowheads="1"/>
          </p:cNvPicPr>
          <p:nvPr userDrawn="1"/>
        </p:nvPicPr>
        <p:blipFill>
          <a:blip r:embed="rId3" cstate="print"/>
          <a:stretch>
            <a:fillRect/>
          </a:stretch>
        </p:blipFill>
        <p:spPr bwMode="auto">
          <a:xfrm>
            <a:off x="138350" y="4482519"/>
            <a:ext cx="1321962" cy="66098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731783164"/>
      </p:ext>
    </p:extLst>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xEl>
                                              <p:pRg st="0" end="0"/>
                                            </p:txEl>
                                          </p:spTgt>
                                        </p:tgtEl>
                                        <p:attrNameLst>
                                          <p:attrName>style.visibility</p:attrName>
                                        </p:attrNameLst>
                                      </p:cBhvr>
                                      <p:to>
                                        <p:strVal val="visible"/>
                                      </p:to>
                                    </p:set>
                                    <p:animEffect transition="in" filter="fade">
                                      <p:cBhvr>
                                        <p:cTn id="10"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build="p">
        <p:tmplLst>
          <p:tmpl lvl="1">
            <p:tnLst>
              <p:par>
                <p:cTn presetID="10" presetClass="entr" presetSubtype="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491ABE-68DE-4539-81F3-9DB462F450CD}" type="datetimeFigureOut">
              <a:rPr lang="en-US" smtClean="0"/>
              <a:pPr/>
              <a:t>2/23/2017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BADCA9-1299-4553-B7E7-629ACCF5AA6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491ABE-68DE-4539-81F3-9DB462F450CD}" type="datetimeFigureOut">
              <a:rPr lang="en-US" smtClean="0"/>
              <a:pPr/>
              <a:t>2/23/2017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BADCA9-1299-4553-B7E7-629ACCF5AA6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491ABE-68DE-4539-81F3-9DB462F450CD}" type="datetimeFigureOut">
              <a:rPr lang="en-US" smtClean="0"/>
              <a:pPr/>
              <a:t>2/23/2017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BADCA9-1299-4553-B7E7-629ACCF5AA6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491ABE-68DE-4539-81F3-9DB462F450CD}" type="datetimeFigureOut">
              <a:rPr lang="en-US" smtClean="0"/>
              <a:pPr/>
              <a:t>2/23/2017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BADCA9-1299-4553-B7E7-629ACCF5AA6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491ABE-68DE-4539-81F3-9DB462F450CD}" type="datetimeFigureOut">
              <a:rPr lang="en-US" smtClean="0"/>
              <a:pPr/>
              <a:t>2/23/2017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BADCA9-1299-4553-B7E7-629ACCF5AA6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491ABE-68DE-4539-81F3-9DB462F450CD}" type="datetimeFigureOut">
              <a:rPr lang="en-US" smtClean="0"/>
              <a:pPr/>
              <a:t>2/23/2017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BADCA9-1299-4553-B7E7-629ACCF5AA6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3491ABE-68DE-4539-81F3-9DB462F450CD}" type="datetimeFigureOut">
              <a:rPr lang="en-US" smtClean="0"/>
              <a:pPr/>
              <a:t>2/23/2017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BADCA9-1299-4553-B7E7-629ACCF5AA6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3491ABE-68DE-4539-81F3-9DB462F450CD}" type="datetimeFigureOut">
              <a:rPr lang="en-US" smtClean="0"/>
              <a:pPr/>
              <a:t>2/23/2017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BADCA9-1299-4553-B7E7-629ACCF5AA6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3491ABE-68DE-4539-81F3-9DB462F450CD}" type="datetimeFigureOut">
              <a:rPr lang="en-US" smtClean="0"/>
              <a:pPr/>
              <a:t>2/23/2017</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6BADCA9-1299-4553-B7E7-629ACCF5AA6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8175"/>
            <a:ext cx="8229600" cy="457200"/>
          </a:xfrm>
        </p:spPr>
        <p:txBody>
          <a:bodyPr>
            <a:noAutofit/>
          </a:bodyPr>
          <a:lstStyle/>
          <a:p>
            <a:r>
              <a:rPr lang="en-US" dirty="0" smtClean="0">
                <a:solidFill>
                  <a:schemeClr val="tx2">
                    <a:lumMod val="60000"/>
                    <a:lumOff val="40000"/>
                  </a:schemeClr>
                </a:solidFill>
              </a:rPr>
              <a:t>TWF Webinar #3 RPS &amp; Slide Decks</a:t>
            </a:r>
            <a:endParaRPr lang="en-US" dirty="0">
              <a:solidFill>
                <a:schemeClr val="tx2">
                  <a:lumMod val="60000"/>
                  <a:lumOff val="40000"/>
                </a:schemeClr>
              </a:solidFill>
            </a:endParaRPr>
          </a:p>
        </p:txBody>
      </p:sp>
      <p:sp>
        <p:nvSpPr>
          <p:cNvPr id="3" name="Text Placeholder 2"/>
          <p:cNvSpPr>
            <a:spLocks noGrp="1"/>
          </p:cNvSpPr>
          <p:nvPr>
            <p:ph type="body" sz="quarter" idx="10"/>
          </p:nvPr>
        </p:nvSpPr>
        <p:spPr>
          <a:xfrm>
            <a:off x="1066800" y="1581150"/>
            <a:ext cx="7239000" cy="2362200"/>
          </a:xfrm>
        </p:spPr>
        <p:txBody>
          <a:bodyPr>
            <a:noAutofit/>
          </a:bodyPr>
          <a:lstStyle/>
          <a:p>
            <a:r>
              <a:rPr lang="en-US" sz="4800" dirty="0" smtClean="0">
                <a:effectLst/>
              </a:rPr>
              <a:t>Making Effective Calls and Presentations</a:t>
            </a:r>
            <a:endParaRPr lang="en-US" sz="4800" dirty="0">
              <a:effectLst/>
            </a:endParaRPr>
          </a:p>
        </p:txBody>
      </p:sp>
    </p:spTree>
    <p:extLst>
      <p:ext uri="{BB962C8B-B14F-4D97-AF65-F5344CB8AC3E}">
        <p14:creationId xmlns="" xmlns:p14="http://schemas.microsoft.com/office/powerpoint/2010/main" val="583588751"/>
      </p:ext>
    </p:extLst>
  </p:cSld>
  <p:clrMapOvr>
    <a:masterClrMapping/>
  </p:clrMapOvr>
  <mc:AlternateContent xmlns:mc="http://schemas.openxmlformats.org/markup-compatibility/2006">
    <mc:Choice xmlns="" xmlns:p14="http://schemas.microsoft.com/office/powerpoint/2010/main" Requires="p14">
      <p:transition spd="slow" p14:dur="1500">
        <p14:flip dir="r"/>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8175"/>
            <a:ext cx="8229600" cy="457200"/>
          </a:xfrm>
        </p:spPr>
        <p:txBody>
          <a:bodyPr>
            <a:noAutofit/>
          </a:bodyPr>
          <a:lstStyle/>
          <a:p>
            <a:r>
              <a:rPr lang="en-US" dirty="0"/>
              <a:t>The Science</a:t>
            </a:r>
          </a:p>
        </p:txBody>
      </p:sp>
      <p:sp>
        <p:nvSpPr>
          <p:cNvPr id="3" name="Text Placeholder 2"/>
          <p:cNvSpPr>
            <a:spLocks noGrp="1"/>
          </p:cNvSpPr>
          <p:nvPr>
            <p:ph type="body" sz="quarter" idx="10"/>
          </p:nvPr>
        </p:nvSpPr>
        <p:spPr>
          <a:xfrm>
            <a:off x="3657600" y="1657350"/>
            <a:ext cx="5029200" cy="350044"/>
          </a:xfrm>
        </p:spPr>
        <p:txBody>
          <a:bodyPr>
            <a:noAutofit/>
          </a:bodyPr>
          <a:lstStyle/>
          <a:p>
            <a:r>
              <a:rPr lang="en-US" dirty="0"/>
              <a:t>We create a chain reaction. First, we optimize your product listing on Amazon. This boosts your conversion (AKA - we turn more window shoppers into buyers). Then, we send tons of traffic to those listings using Pay-Per-Click advertising.</a:t>
            </a:r>
            <a:endParaRPr lang="en-US" dirty="0">
              <a:effectLst/>
            </a:endParaRPr>
          </a:p>
        </p:txBody>
      </p:sp>
      <p:pic>
        <p:nvPicPr>
          <p:cNvPr id="2050" name="Picture 2"/>
          <p:cNvPicPr>
            <a:picLocks noChangeAspect="1" noChangeArrowheads="1"/>
          </p:cNvPicPr>
          <p:nvPr/>
        </p:nvPicPr>
        <p:blipFill>
          <a:blip r:embed="rId2">
            <a:extLst>
              <a:ext uri="{28A0092B-C50C-407E-A947-70E740481C1C}">
                <a14:useLocalDpi xmlns="" xmlns:a14="http://schemas.microsoft.com/office/drawing/2010/main" val="0"/>
              </a:ext>
            </a:extLst>
          </a:blip>
          <a:stretch>
            <a:fillRect/>
          </a:stretch>
        </p:blipFill>
        <p:spPr bwMode="auto">
          <a:xfrm>
            <a:off x="685800" y="1657350"/>
            <a:ext cx="2524144" cy="1985963"/>
          </a:xfrm>
          <a:prstGeom prst="rect">
            <a:avLst/>
          </a:prstGeom>
          <a:noFill/>
        </p:spPr>
      </p:pic>
    </p:spTree>
    <p:extLst>
      <p:ext uri="{BB962C8B-B14F-4D97-AF65-F5344CB8AC3E}">
        <p14:creationId xmlns="" xmlns:p14="http://schemas.microsoft.com/office/powerpoint/2010/main" val="583588751"/>
      </p:ext>
    </p:extLst>
  </p:cSld>
  <p:clrMapOvr>
    <a:masterClrMapping/>
  </p:clrMapOvr>
  <mc:AlternateContent xmlns:mc="http://schemas.openxmlformats.org/markup-compatibility/2006">
    <mc:Choice xmlns="" xmlns:p14="http://schemas.microsoft.com/office/powerpoint/2010/main" Requires="p14">
      <p:transition spd="slow" p14:dur="15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8175"/>
            <a:ext cx="8229600" cy="457200"/>
          </a:xfrm>
        </p:spPr>
        <p:txBody>
          <a:bodyPr>
            <a:noAutofit/>
          </a:bodyPr>
          <a:lstStyle/>
          <a:p>
            <a:r>
              <a:rPr lang="en-US" dirty="0"/>
              <a:t>The Result</a:t>
            </a:r>
          </a:p>
        </p:txBody>
      </p:sp>
      <p:sp>
        <p:nvSpPr>
          <p:cNvPr id="3" name="Text Placeholder 2"/>
          <p:cNvSpPr>
            <a:spLocks noGrp="1"/>
          </p:cNvSpPr>
          <p:nvPr>
            <p:ph type="body" sz="quarter" idx="10"/>
          </p:nvPr>
        </p:nvSpPr>
        <p:spPr>
          <a:xfrm>
            <a:off x="3657600" y="1657350"/>
            <a:ext cx="5029200" cy="350044"/>
          </a:xfrm>
        </p:spPr>
        <p:txBody>
          <a:bodyPr>
            <a:noAutofit/>
          </a:bodyPr>
          <a:lstStyle/>
          <a:p>
            <a:r>
              <a:rPr lang="en-US" dirty="0"/>
              <a:t>The increased traffic and increased sales we create will boost your organic search ranks on places like Google and Amazon. This, in turn, grows your brand reach and sales all over the web AND in physical stores too (more on that in a bit). It is rocket fuel for your products.</a:t>
            </a:r>
            <a:endParaRPr lang="en-US" dirty="0">
              <a:effectLst/>
            </a:endParaRPr>
          </a:p>
        </p:txBody>
      </p:sp>
      <p:pic>
        <p:nvPicPr>
          <p:cNvPr id="2050" name="Picture 2"/>
          <p:cNvPicPr>
            <a:picLocks noChangeAspect="1" noChangeArrowheads="1"/>
          </p:cNvPicPr>
          <p:nvPr/>
        </p:nvPicPr>
        <p:blipFill>
          <a:blip r:embed="rId2">
            <a:extLst>
              <a:ext uri="{28A0092B-C50C-407E-A947-70E740481C1C}">
                <a14:useLocalDpi xmlns="" xmlns:a14="http://schemas.microsoft.com/office/drawing/2010/main" val="0"/>
              </a:ext>
            </a:extLst>
          </a:blip>
          <a:stretch>
            <a:fillRect/>
          </a:stretch>
        </p:blipFill>
        <p:spPr bwMode="auto">
          <a:xfrm>
            <a:off x="1013796" y="1657350"/>
            <a:ext cx="1868151" cy="1985963"/>
          </a:xfrm>
          <a:prstGeom prst="rect">
            <a:avLst/>
          </a:prstGeom>
          <a:noFill/>
        </p:spPr>
      </p:pic>
    </p:spTree>
    <p:extLst>
      <p:ext uri="{BB962C8B-B14F-4D97-AF65-F5344CB8AC3E}">
        <p14:creationId xmlns="" xmlns:p14="http://schemas.microsoft.com/office/powerpoint/2010/main" val="960781579"/>
      </p:ext>
    </p:extLst>
  </p:cSld>
  <p:clrMapOvr>
    <a:masterClrMapping/>
  </p:clrMapOvr>
  <mc:AlternateContent xmlns:mc="http://schemas.openxmlformats.org/markup-compatibility/2006">
    <mc:Choice xmlns="" xmlns:p14="http://schemas.microsoft.com/office/powerpoint/2010/main" Requires="p14">
      <p:transition spd="slow" p14:dur="15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8175"/>
            <a:ext cx="8229600" cy="457200"/>
          </a:xfrm>
        </p:spPr>
        <p:txBody>
          <a:bodyPr>
            <a:noAutofit/>
          </a:bodyPr>
          <a:lstStyle/>
          <a:p>
            <a:r>
              <a:rPr lang="en-US" dirty="0"/>
              <a:t>Summary</a:t>
            </a:r>
          </a:p>
        </p:txBody>
      </p:sp>
      <p:sp>
        <p:nvSpPr>
          <p:cNvPr id="3" name="Text Placeholder 2"/>
          <p:cNvSpPr>
            <a:spLocks noGrp="1"/>
          </p:cNvSpPr>
          <p:nvPr>
            <p:ph type="body" sz="quarter" idx="10"/>
          </p:nvPr>
        </p:nvSpPr>
        <p:spPr>
          <a:xfrm>
            <a:off x="533400" y="1733550"/>
            <a:ext cx="8229600" cy="350044"/>
          </a:xfrm>
        </p:spPr>
        <p:txBody>
          <a:bodyPr>
            <a:noAutofit/>
          </a:bodyPr>
          <a:lstStyle/>
          <a:p>
            <a:pPr lvl="0"/>
            <a:r>
              <a:rPr lang="en-US" dirty="0"/>
              <a:t>The vast majority of shoppers on Amazon will purchase from the top 3 – 5 results when they do a search.</a:t>
            </a:r>
            <a:br>
              <a:rPr lang="en-US" dirty="0"/>
            </a:br>
            <a:r>
              <a:rPr lang="en-US" dirty="0"/>
              <a:t/>
            </a:r>
            <a:br>
              <a:rPr lang="en-US" dirty="0"/>
            </a:br>
            <a:r>
              <a:rPr lang="en-US" dirty="0"/>
              <a:t>We know the magic to make you one of those top results so more people are seeing your product and buying your product.</a:t>
            </a:r>
            <a:br>
              <a:rPr lang="en-US" dirty="0"/>
            </a:br>
            <a:r>
              <a:rPr lang="en-US" dirty="0"/>
              <a:t/>
            </a:r>
            <a:br>
              <a:rPr lang="en-US" dirty="0"/>
            </a:br>
            <a:r>
              <a:rPr lang="en-US" dirty="0"/>
              <a:t>And when you are a top search result on Amazon, it benefits you all over the web and even in physical retail stores. </a:t>
            </a:r>
          </a:p>
        </p:txBody>
      </p:sp>
    </p:spTree>
    <p:extLst>
      <p:ext uri="{BB962C8B-B14F-4D97-AF65-F5344CB8AC3E}">
        <p14:creationId xmlns="" xmlns:p14="http://schemas.microsoft.com/office/powerpoint/2010/main" val="72300127"/>
      </p:ext>
    </p:extLst>
  </p:cSld>
  <p:clrMapOvr>
    <a:masterClrMapping/>
  </p:clrMapOvr>
  <mc:AlternateContent xmlns:mc="http://schemas.openxmlformats.org/markup-compatibility/2006">
    <mc:Choice xmlns="" xmlns:p14="http://schemas.microsoft.com/office/powerpoint/2010/main" Requires="p14">
      <p:transition spd="slow" p14:dur="1500">
        <p14:flip dir="r"/>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dirty="0"/>
              <a:t>Types of Amazon Sellers</a:t>
            </a:r>
            <a:endParaRPr lang="en-US" b="1" dirty="0">
              <a:solidFill>
                <a:schemeClr val="tx1"/>
              </a:solidFill>
              <a:latin typeface="Novecento sans wide Book" panose="00000405000000000000" pitchFamily="50" charset="0"/>
            </a:endParaRPr>
          </a:p>
        </p:txBody>
      </p:sp>
      <p:grpSp>
        <p:nvGrpSpPr>
          <p:cNvPr id="3" name="Group 11"/>
          <p:cNvGrpSpPr/>
          <p:nvPr/>
        </p:nvGrpSpPr>
        <p:grpSpPr>
          <a:xfrm>
            <a:off x="762000" y="2952752"/>
            <a:ext cx="1971675" cy="1226701"/>
            <a:chOff x="2514600" y="4133851"/>
            <a:chExt cx="1971675" cy="1635600"/>
          </a:xfrm>
        </p:grpSpPr>
        <p:cxnSp>
          <p:nvCxnSpPr>
            <p:cNvPr id="23" name="Straight Connector 22"/>
            <p:cNvCxnSpPr/>
            <p:nvPr/>
          </p:nvCxnSpPr>
          <p:spPr>
            <a:xfrm>
              <a:off x="2557352" y="4133851"/>
              <a:ext cx="1845185"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2514600" y="4210050"/>
              <a:ext cx="1971675" cy="1559401"/>
            </a:xfrm>
            <a:prstGeom prst="rect">
              <a:avLst/>
            </a:prstGeom>
            <a:noFill/>
          </p:spPr>
          <p:txBody>
            <a:bodyPr wrap="square" rtlCol="0">
              <a:spAutoFit/>
            </a:bodyPr>
            <a:lstStyle/>
            <a:p>
              <a:pPr algn="ctr"/>
              <a:r>
                <a:rPr lang="en-US" sz="1400" dirty="0">
                  <a:solidFill>
                    <a:schemeClr val="accent2"/>
                  </a:solidFill>
                </a:rPr>
                <a:t>Amazon Seller that sells your products and contributes nothing to improve the sales of the product.</a:t>
              </a:r>
              <a:endParaRPr lang="en-US" sz="1400" dirty="0">
                <a:solidFill>
                  <a:schemeClr val="accent2"/>
                </a:solidFill>
                <a:latin typeface="+mj-lt"/>
              </a:endParaRPr>
            </a:p>
          </p:txBody>
        </p:sp>
      </p:grpSp>
      <p:grpSp>
        <p:nvGrpSpPr>
          <p:cNvPr id="4" name="Group 12"/>
          <p:cNvGrpSpPr/>
          <p:nvPr/>
        </p:nvGrpSpPr>
        <p:grpSpPr>
          <a:xfrm>
            <a:off x="6294894" y="2967040"/>
            <a:ext cx="1845185" cy="1442145"/>
            <a:chOff x="4737583" y="4133851"/>
            <a:chExt cx="1845185" cy="1922859"/>
          </a:xfrm>
        </p:grpSpPr>
        <p:cxnSp>
          <p:nvCxnSpPr>
            <p:cNvPr id="29" name="Straight Connector 28"/>
            <p:cNvCxnSpPr/>
            <p:nvPr/>
          </p:nvCxnSpPr>
          <p:spPr>
            <a:xfrm>
              <a:off x="4737583" y="4133851"/>
              <a:ext cx="1845185"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4737583" y="4210052"/>
              <a:ext cx="1845185" cy="1846658"/>
            </a:xfrm>
            <a:prstGeom prst="rect">
              <a:avLst/>
            </a:prstGeom>
            <a:noFill/>
          </p:spPr>
          <p:txBody>
            <a:bodyPr wrap="square" rtlCol="0">
              <a:spAutoFit/>
            </a:bodyPr>
            <a:lstStyle/>
            <a:p>
              <a:pPr algn="ctr"/>
              <a:r>
                <a:rPr lang="en-US" sz="1400" dirty="0">
                  <a:solidFill>
                    <a:schemeClr val="accent2"/>
                  </a:solidFill>
                  <a:latin typeface="+mj-lt"/>
                </a:rPr>
                <a:t>Amazon seller that executes strategies to boost the sales and conversions of products on Amazon.com</a:t>
              </a:r>
            </a:p>
          </p:txBody>
        </p:sp>
      </p:grpSp>
      <p:grpSp>
        <p:nvGrpSpPr>
          <p:cNvPr id="8" name="Group 3"/>
          <p:cNvGrpSpPr/>
          <p:nvPr/>
        </p:nvGrpSpPr>
        <p:grpSpPr>
          <a:xfrm>
            <a:off x="381000" y="1428750"/>
            <a:ext cx="2667000" cy="1260000"/>
            <a:chOff x="2713631" y="1919738"/>
            <a:chExt cx="1532626" cy="1532626"/>
          </a:xfrm>
        </p:grpSpPr>
        <p:sp>
          <p:nvSpPr>
            <p:cNvPr id="21" name="Oval 20"/>
            <p:cNvSpPr/>
            <p:nvPr/>
          </p:nvSpPr>
          <p:spPr>
            <a:xfrm>
              <a:off x="2713631" y="1919738"/>
              <a:ext cx="1532626" cy="1532626"/>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a:spLocks noChangeAspect="1"/>
            </p:cNvSpPr>
            <p:nvPr/>
          </p:nvSpPr>
          <p:spPr>
            <a:xfrm>
              <a:off x="2908442" y="2019299"/>
              <a:ext cx="1143000" cy="1143000"/>
            </a:xfrm>
            <a:prstGeom prst="roundRect">
              <a:avLst/>
            </a:prstGeom>
            <a:noFill/>
          </p:spPr>
          <p:txBody>
            <a:bodyPr wrap="none" lIns="0" tIns="0" rIns="0" bIns="0" rtlCol="0" anchor="ctr" anchorCtr="0">
              <a:noAutofit/>
            </a:bodyPr>
            <a:lstStyle/>
            <a:p>
              <a:pPr algn="ctr"/>
              <a:r>
                <a:rPr lang="en-US" sz="6600" dirty="0">
                  <a:solidFill>
                    <a:schemeClr val="bg1"/>
                  </a:solidFill>
                  <a:latin typeface="Modern Pictograms"/>
                </a:rPr>
                <a:t>Leech</a:t>
              </a:r>
              <a:endParaRPr lang="ru-RU" sz="6600" dirty="0">
                <a:solidFill>
                  <a:schemeClr val="bg1"/>
                </a:solidFill>
              </a:endParaRPr>
            </a:p>
          </p:txBody>
        </p:sp>
      </p:grpSp>
      <p:grpSp>
        <p:nvGrpSpPr>
          <p:cNvPr id="9" name="Group 7"/>
          <p:cNvGrpSpPr/>
          <p:nvPr/>
        </p:nvGrpSpPr>
        <p:grpSpPr>
          <a:xfrm>
            <a:off x="5791200" y="1428750"/>
            <a:ext cx="2768425" cy="1260000"/>
            <a:chOff x="5367892" y="1919738"/>
            <a:chExt cx="1089138" cy="1532626"/>
          </a:xfrm>
        </p:grpSpPr>
        <p:sp>
          <p:nvSpPr>
            <p:cNvPr id="27" name="Oval 26"/>
            <p:cNvSpPr/>
            <p:nvPr/>
          </p:nvSpPr>
          <p:spPr>
            <a:xfrm>
              <a:off x="5367892" y="1919738"/>
              <a:ext cx="1058596" cy="1532626"/>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a:spLocks noChangeAspect="1"/>
            </p:cNvSpPr>
            <p:nvPr/>
          </p:nvSpPr>
          <p:spPr>
            <a:xfrm>
              <a:off x="5377250" y="2105113"/>
              <a:ext cx="1079780" cy="1079780"/>
            </a:xfrm>
            <a:prstGeom prst="roundRect">
              <a:avLst/>
            </a:prstGeom>
            <a:noFill/>
          </p:spPr>
          <p:txBody>
            <a:bodyPr wrap="none" lIns="0" tIns="0" rIns="0" bIns="0" rtlCol="0" anchor="ctr" anchorCtr="0">
              <a:noAutofit/>
            </a:bodyPr>
            <a:lstStyle/>
            <a:p>
              <a:pPr algn="ctr"/>
              <a:r>
                <a:rPr lang="en-US" sz="6600" dirty="0">
                  <a:solidFill>
                    <a:schemeClr val="bg1"/>
                  </a:solidFill>
                  <a:latin typeface="Modern Pictograms"/>
                </a:rPr>
                <a:t>PR0</a:t>
              </a:r>
              <a:endParaRPr lang="ru-RU" sz="6600" dirty="0">
                <a:solidFill>
                  <a:schemeClr val="bg1"/>
                </a:solidFill>
              </a:endParaRPr>
            </a:p>
          </p:txBody>
        </p:sp>
      </p:grpSp>
      <p:sp>
        <p:nvSpPr>
          <p:cNvPr id="25" name="Rectangle 24"/>
          <p:cNvSpPr/>
          <p:nvPr/>
        </p:nvSpPr>
        <p:spPr>
          <a:xfrm>
            <a:off x="3962400" y="1885950"/>
            <a:ext cx="915059" cy="923330"/>
          </a:xfrm>
          <a:prstGeom prst="rect">
            <a:avLst/>
          </a:prstGeom>
          <a:noFill/>
        </p:spPr>
        <p:txBody>
          <a:bodyPr wrap="none" lIns="91440" tIns="45720" rIns="91440" bIns="45720">
            <a:spAutoFit/>
          </a:bodyPr>
          <a:lstStyle/>
          <a:p>
            <a:pPr algn="ctr"/>
            <a:r>
              <a:rPr lang="en-US"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rPr>
              <a:t>VS</a:t>
            </a:r>
          </a:p>
        </p:txBody>
      </p:sp>
      <p:sp>
        <p:nvSpPr>
          <p:cNvPr id="33" name="TextBox 32"/>
          <p:cNvSpPr txBox="1"/>
          <p:nvPr/>
        </p:nvSpPr>
        <p:spPr>
          <a:xfrm>
            <a:off x="3581400" y="3714750"/>
            <a:ext cx="1616585" cy="116955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400" dirty="0">
                <a:solidFill>
                  <a:schemeClr val="accent2"/>
                </a:solidFill>
                <a:latin typeface="+mj-lt"/>
              </a:rPr>
              <a:t>Ask Yourself this..</a:t>
            </a:r>
            <a:br>
              <a:rPr lang="en-US" sz="1400" dirty="0">
                <a:solidFill>
                  <a:schemeClr val="accent2"/>
                </a:solidFill>
                <a:latin typeface="+mj-lt"/>
              </a:rPr>
            </a:br>
            <a:r>
              <a:rPr lang="en-US" sz="1400" dirty="0">
                <a:solidFill>
                  <a:schemeClr val="accent2"/>
                </a:solidFill>
                <a:latin typeface="+mj-lt"/>
              </a:rPr>
              <a:t/>
            </a:r>
            <a:br>
              <a:rPr lang="en-US" sz="1400" dirty="0">
                <a:solidFill>
                  <a:schemeClr val="accent2"/>
                </a:solidFill>
                <a:latin typeface="+mj-lt"/>
              </a:rPr>
            </a:br>
            <a:r>
              <a:rPr lang="en-US" sz="1400" dirty="0">
                <a:solidFill>
                  <a:schemeClr val="accent2"/>
                </a:solidFill>
                <a:latin typeface="+mj-lt"/>
              </a:rPr>
              <a:t>What kind of sellers do you currently have?</a:t>
            </a:r>
          </a:p>
        </p:txBody>
      </p:sp>
      <p:sp>
        <p:nvSpPr>
          <p:cNvPr id="34" name="TextBox 33"/>
          <p:cNvSpPr txBox="1"/>
          <p:nvPr/>
        </p:nvSpPr>
        <p:spPr>
          <a:xfrm>
            <a:off x="3124200" y="742950"/>
            <a:ext cx="2590800" cy="461665"/>
          </a:xfrm>
          <a:prstGeom prst="rect">
            <a:avLst/>
          </a:prstGeom>
          <a:noFill/>
        </p:spPr>
        <p:txBody>
          <a:bodyPr wrap="square" rtlCol="0">
            <a:spAutoFit/>
          </a:bodyPr>
          <a:lstStyle/>
          <a:p>
            <a:r>
              <a:rPr lang="en-US" sz="2400" dirty="0"/>
              <a:t>[EXAMPLE SLIDE]</a:t>
            </a:r>
          </a:p>
        </p:txBody>
      </p:sp>
    </p:spTree>
    <p:extLst>
      <p:ext uri="{BB962C8B-B14F-4D97-AF65-F5344CB8AC3E}">
        <p14:creationId xmlns="" xmlns:p14="http://schemas.microsoft.com/office/powerpoint/2010/main" val="2058436070"/>
      </p:ext>
    </p:extLst>
  </p:cSld>
  <p:clrMapOvr>
    <a:masterClrMapping/>
  </p:clrMapOvr>
  <mc:AlternateContent xmlns:mc="http://schemas.openxmlformats.org/markup-compatibility/2006">
    <mc:Choice xmlns="" xmlns:p14="http://schemas.microsoft.com/office/powerpoint/2010/main" Requires="p14">
      <p:transition spd="slow" p14:dur="15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1500"/>
                            </p:stCondLst>
                            <p:childTnLst>
                              <p:par>
                                <p:cTn id="21" presetID="10"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p:sp>
      <p:sp>
        <p:nvSpPr>
          <p:cNvPr id="11" name="Text Placeholder 10"/>
          <p:cNvSpPr>
            <a:spLocks noGrp="1"/>
          </p:cNvSpPr>
          <p:nvPr>
            <p:ph type="body" sz="quarter" idx="13"/>
          </p:nvPr>
        </p:nvSpPr>
        <p:spPr>
          <a:xfrm>
            <a:off x="3914775" y="1668065"/>
            <a:ext cx="5229225" cy="2532459"/>
          </a:xfrm>
        </p:spPr>
        <p:txBody>
          <a:bodyPr>
            <a:noAutofit/>
          </a:bodyPr>
          <a:lstStyle/>
          <a:p>
            <a:r>
              <a:rPr lang="en-US" sz="2000" b="1" dirty="0">
                <a:solidFill>
                  <a:schemeClr val="accent6"/>
                </a:solidFill>
                <a:latin typeface="+mj-lt"/>
              </a:rPr>
              <a:t>Your Product Sells Approximately 114 Times per month on Amazon.com</a:t>
            </a:r>
          </a:p>
          <a:p>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sz="1600" b="1" dirty="0"/>
              <a:t>For what we rated as your highest volume search keywords “Organic Dogfood” &amp; “Natural Dogfood” You were the 19</a:t>
            </a:r>
            <a:r>
              <a:rPr lang="en-US" sz="1600" b="1" baseline="30000" dirty="0"/>
              <a:t>th</a:t>
            </a:r>
            <a:r>
              <a:rPr lang="en-US" sz="1600" b="1" dirty="0"/>
              <a:t> result and 17</a:t>
            </a:r>
            <a:r>
              <a:rPr lang="en-US" sz="1600" b="1" baseline="30000" dirty="0"/>
              <a:t>th</a:t>
            </a:r>
            <a:r>
              <a:rPr lang="en-US" sz="1600" b="1" dirty="0"/>
              <a:t> result on Amazon.</a:t>
            </a:r>
            <a:r>
              <a:rPr lang="en-US" dirty="0"/>
              <a:t/>
            </a:r>
            <a:br>
              <a:rPr lang="en-US" dirty="0"/>
            </a:br>
            <a:r>
              <a:rPr lang="en-US" dirty="0"/>
              <a:t/>
            </a:r>
            <a:br>
              <a:rPr lang="en-US" dirty="0"/>
            </a:br>
            <a:r>
              <a:rPr lang="en-US" dirty="0"/>
              <a:t/>
            </a:r>
            <a:br>
              <a:rPr lang="en-US" dirty="0"/>
            </a:br>
            <a:endParaRPr lang="en-US" dirty="0">
              <a:solidFill>
                <a:schemeClr val="accent6"/>
              </a:solidFill>
            </a:endParaRPr>
          </a:p>
        </p:txBody>
      </p:sp>
      <p:sp>
        <p:nvSpPr>
          <p:cNvPr id="10" name="Title 9"/>
          <p:cNvSpPr>
            <a:spLocks noGrp="1"/>
          </p:cNvSpPr>
          <p:nvPr>
            <p:ph type="title"/>
          </p:nvPr>
        </p:nvSpPr>
        <p:spPr/>
        <p:txBody>
          <a:bodyPr>
            <a:noAutofit/>
          </a:bodyPr>
          <a:lstStyle/>
          <a:p>
            <a:r>
              <a:rPr lang="en-US" dirty="0"/>
              <a:t>Amazon Sales Per Month</a:t>
            </a:r>
            <a:endParaRPr lang="en-US" sz="3600" b="1" dirty="0">
              <a:solidFill>
                <a:schemeClr val="tx1"/>
              </a:solidFill>
              <a:latin typeface="Novecento sans wide Book" panose="00000405000000000000" pitchFamily="50" charset="0"/>
            </a:endParaRPr>
          </a:p>
        </p:txBody>
      </p:sp>
      <p:sp>
        <p:nvSpPr>
          <p:cNvPr id="5" name="Text Placeholder 4"/>
          <p:cNvSpPr>
            <a:spLocks noGrp="1"/>
          </p:cNvSpPr>
          <p:nvPr>
            <p:ph type="body" sz="quarter" idx="10"/>
          </p:nvPr>
        </p:nvSpPr>
        <p:spPr/>
        <p:txBody>
          <a:bodyPr>
            <a:noAutofit/>
          </a:bodyPr>
          <a:lstStyle/>
          <a:p>
            <a:r>
              <a:rPr lang="en-US" dirty="0"/>
              <a:t>Data Gathered using JungleScout.com/estimator</a:t>
            </a:r>
          </a:p>
        </p:txBody>
      </p:sp>
      <p:sp>
        <p:nvSpPr>
          <p:cNvPr id="7" name="Rectangle 6"/>
          <p:cNvSpPr/>
          <p:nvPr/>
        </p:nvSpPr>
        <p:spPr>
          <a:xfrm>
            <a:off x="512600" y="1624310"/>
            <a:ext cx="2910669" cy="1938992"/>
          </a:xfrm>
          <a:prstGeom prst="rect">
            <a:avLst/>
          </a:prstGeom>
          <a:noFill/>
        </p:spPr>
        <p:txBody>
          <a:bodyPr wrap="none" lIns="91440" tIns="45720" rIns="91440" bIns="45720">
            <a:spAutoFit/>
          </a:bodyPr>
          <a:lstStyle/>
          <a:p>
            <a:pPr algn="ctr"/>
            <a:r>
              <a:rPr lang="en-US" sz="6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114</a:t>
            </a:r>
            <a:br>
              <a:rPr lang="en-US" sz="6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6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Monthly</a:t>
            </a:r>
          </a:p>
        </p:txBody>
      </p:sp>
    </p:spTree>
    <p:extLst>
      <p:ext uri="{BB962C8B-B14F-4D97-AF65-F5344CB8AC3E}">
        <p14:creationId xmlns="" xmlns:p14="http://schemas.microsoft.com/office/powerpoint/2010/main" val="2920906175"/>
      </p:ext>
    </p:extLst>
  </p:cSld>
  <p:clrMapOvr>
    <a:masterClrMapping/>
  </p:clrMapOvr>
  <mc:AlternateContent xmlns:mc="http://schemas.openxmlformats.org/markup-compatibility/2006">
    <mc:Choice xmlns="" xmlns:p14="http://schemas.microsoft.com/office/powerpoint/2010/main" Requires="p14">
      <p:transition spd="slow" p14:dur="15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animEffect transition="in" filter="fade">
                                      <p:cBhvr>
                                        <p:cTn id="15" dur="500"/>
                                        <p:tgtEl>
                                          <p:spTgt spid="11">
                                            <p:txEl>
                                              <p:pRg st="0" end="0"/>
                                            </p:txEl>
                                          </p:spTgt>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1">
                                            <p:txEl>
                                              <p:pRg st="1" end="1"/>
                                            </p:txEl>
                                          </p:spTgt>
                                        </p:tgtEl>
                                        <p:attrNameLst>
                                          <p:attrName>style.visibility</p:attrName>
                                        </p:attrNameLst>
                                      </p:cBhvr>
                                      <p:to>
                                        <p:strVal val="visible"/>
                                      </p:to>
                                    </p:set>
                                    <p:animEffect transition="in" filter="fade">
                                      <p:cBhvr>
                                        <p:cTn id="19"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p:sp>
      <p:sp>
        <p:nvSpPr>
          <p:cNvPr id="11" name="Text Placeholder 10"/>
          <p:cNvSpPr>
            <a:spLocks noGrp="1"/>
          </p:cNvSpPr>
          <p:nvPr>
            <p:ph type="body" sz="quarter" idx="13"/>
          </p:nvPr>
        </p:nvSpPr>
        <p:spPr>
          <a:xfrm>
            <a:off x="3914775" y="1668065"/>
            <a:ext cx="5229225" cy="2532459"/>
          </a:xfrm>
        </p:spPr>
        <p:txBody>
          <a:bodyPr>
            <a:noAutofit/>
          </a:bodyPr>
          <a:lstStyle/>
          <a:p>
            <a:r>
              <a:rPr lang="en-US" sz="2000" b="1" dirty="0">
                <a:solidFill>
                  <a:schemeClr val="accent6"/>
                </a:solidFill>
                <a:latin typeface="+mj-lt"/>
              </a:rPr>
              <a:t>BRAND X Product Sells Approximately 504 Times per month on Amazon.com</a:t>
            </a:r>
          </a:p>
          <a:p>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sz="1600" b="1" dirty="0"/>
              <a:t>This shows that you have a gap of improvement on Amazon that equates to 390 units per month. </a:t>
            </a:r>
            <a:r>
              <a:rPr lang="en-US" dirty="0"/>
              <a:t/>
            </a:r>
            <a:br>
              <a:rPr lang="en-US" dirty="0"/>
            </a:br>
            <a:r>
              <a:rPr lang="en-US" dirty="0"/>
              <a:t/>
            </a:r>
            <a:br>
              <a:rPr lang="en-US" dirty="0"/>
            </a:br>
            <a:r>
              <a:rPr lang="en-US" dirty="0"/>
              <a:t/>
            </a:r>
            <a:br>
              <a:rPr lang="en-US" dirty="0"/>
            </a:br>
            <a:endParaRPr lang="en-US" dirty="0">
              <a:solidFill>
                <a:schemeClr val="accent6"/>
              </a:solidFill>
            </a:endParaRPr>
          </a:p>
        </p:txBody>
      </p:sp>
      <p:sp>
        <p:nvSpPr>
          <p:cNvPr id="10" name="Title 9"/>
          <p:cNvSpPr>
            <a:spLocks noGrp="1"/>
          </p:cNvSpPr>
          <p:nvPr>
            <p:ph type="title"/>
          </p:nvPr>
        </p:nvSpPr>
        <p:spPr/>
        <p:txBody>
          <a:bodyPr>
            <a:noAutofit/>
          </a:bodyPr>
          <a:lstStyle/>
          <a:p>
            <a:r>
              <a:rPr lang="en-US" dirty="0"/>
              <a:t>[NAME OF COMPETITOR]</a:t>
            </a:r>
            <a:endParaRPr lang="en-US" sz="3600" b="1" dirty="0">
              <a:solidFill>
                <a:schemeClr val="tx1"/>
              </a:solidFill>
              <a:latin typeface="Novecento sans wide Book" panose="00000405000000000000" pitchFamily="50" charset="0"/>
            </a:endParaRPr>
          </a:p>
        </p:txBody>
      </p:sp>
      <p:sp>
        <p:nvSpPr>
          <p:cNvPr id="5" name="Text Placeholder 4"/>
          <p:cNvSpPr>
            <a:spLocks noGrp="1"/>
          </p:cNvSpPr>
          <p:nvPr>
            <p:ph type="body" sz="quarter" idx="10"/>
          </p:nvPr>
        </p:nvSpPr>
        <p:spPr/>
        <p:txBody>
          <a:bodyPr>
            <a:noAutofit/>
          </a:bodyPr>
          <a:lstStyle/>
          <a:p>
            <a:r>
              <a:rPr lang="en-US" dirty="0"/>
              <a:t>Data Gathered using JungleScout.com/estimator</a:t>
            </a:r>
          </a:p>
        </p:txBody>
      </p:sp>
      <p:sp>
        <p:nvSpPr>
          <p:cNvPr id="7" name="Rectangle 6"/>
          <p:cNvSpPr/>
          <p:nvPr/>
        </p:nvSpPr>
        <p:spPr>
          <a:xfrm>
            <a:off x="512600" y="1624310"/>
            <a:ext cx="2910669" cy="1938992"/>
          </a:xfrm>
          <a:prstGeom prst="rect">
            <a:avLst/>
          </a:prstGeom>
          <a:noFill/>
        </p:spPr>
        <p:txBody>
          <a:bodyPr wrap="none" lIns="91440" tIns="45720" rIns="91440" bIns="45720">
            <a:spAutoFit/>
          </a:bodyPr>
          <a:lstStyle/>
          <a:p>
            <a:pPr algn="ctr"/>
            <a:r>
              <a:rPr lang="en-US" sz="6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504</a:t>
            </a:r>
            <a:br>
              <a:rPr lang="en-US" sz="6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6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Monthly</a:t>
            </a:r>
          </a:p>
        </p:txBody>
      </p:sp>
    </p:spTree>
    <p:extLst>
      <p:ext uri="{BB962C8B-B14F-4D97-AF65-F5344CB8AC3E}">
        <p14:creationId xmlns="" xmlns:p14="http://schemas.microsoft.com/office/powerpoint/2010/main" val="348184484"/>
      </p:ext>
    </p:extLst>
  </p:cSld>
  <p:clrMapOvr>
    <a:masterClrMapping/>
  </p:clrMapOvr>
  <mc:AlternateContent xmlns:mc="http://schemas.openxmlformats.org/markup-compatibility/2006">
    <mc:Choice xmlns="" xmlns:p14="http://schemas.microsoft.com/office/powerpoint/2010/main" Requires="p14">
      <p:transition spd="slow" p14:dur="15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animEffect transition="in" filter="fade">
                                      <p:cBhvr>
                                        <p:cTn id="15" dur="500"/>
                                        <p:tgtEl>
                                          <p:spTgt spid="11">
                                            <p:txEl>
                                              <p:pRg st="0" end="0"/>
                                            </p:txEl>
                                          </p:spTgt>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1">
                                            <p:txEl>
                                              <p:pRg st="1" end="1"/>
                                            </p:txEl>
                                          </p:spTgt>
                                        </p:tgtEl>
                                        <p:attrNameLst>
                                          <p:attrName>style.visibility</p:attrName>
                                        </p:attrNameLst>
                                      </p:cBhvr>
                                      <p:to>
                                        <p:strVal val="visible"/>
                                      </p:to>
                                    </p:set>
                                    <p:animEffect transition="in" filter="fade">
                                      <p:cBhvr>
                                        <p:cTn id="19"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571500" y="1116763"/>
            <a:ext cx="8229600" cy="2940887"/>
          </a:xfrm>
        </p:spPr>
        <p:txBody>
          <a:bodyPr>
            <a:noAutofit/>
          </a:bodyPr>
          <a:lstStyle/>
          <a:p>
            <a:pPr marL="285750" indent="-285750" algn="ctr">
              <a:buFont typeface="Arial" panose="020B0604020202020204" pitchFamily="34" charset="0"/>
              <a:buChar char="•"/>
            </a:pPr>
            <a:r>
              <a:rPr lang="en-US" sz="2400" dirty="0"/>
              <a:t>More reviews</a:t>
            </a:r>
            <a:br>
              <a:rPr lang="en-US" sz="2400" dirty="0"/>
            </a:br>
            <a:endParaRPr lang="en-US" sz="2400" dirty="0"/>
          </a:p>
          <a:p>
            <a:pPr marL="285750" indent="-285750" algn="ctr">
              <a:buFont typeface="Arial" panose="020B0604020202020204" pitchFamily="34" charset="0"/>
              <a:buChar char="•"/>
            </a:pPr>
            <a:r>
              <a:rPr lang="en-US" sz="2400" dirty="0"/>
              <a:t>More pictures in listing</a:t>
            </a:r>
            <a:br>
              <a:rPr lang="en-US" sz="2400" dirty="0"/>
            </a:br>
            <a:endParaRPr lang="en-US" sz="2400" dirty="0"/>
          </a:p>
          <a:p>
            <a:pPr marL="285750" indent="-285750" algn="ctr">
              <a:buFont typeface="Arial" panose="020B0604020202020204" pitchFamily="34" charset="0"/>
              <a:buChar char="•"/>
            </a:pPr>
            <a:r>
              <a:rPr lang="en-US" sz="2400" dirty="0"/>
              <a:t>Better keyword rank</a:t>
            </a:r>
            <a:br>
              <a:rPr lang="en-US" sz="2400" dirty="0"/>
            </a:br>
            <a:endParaRPr lang="en-US" sz="2400" dirty="0"/>
          </a:p>
          <a:p>
            <a:pPr marL="285750" indent="-285750" algn="ctr">
              <a:buFont typeface="Arial" panose="020B0604020202020204" pitchFamily="34" charset="0"/>
              <a:buChar char="•"/>
            </a:pPr>
            <a:r>
              <a:rPr lang="en-US" sz="2400" dirty="0"/>
              <a:t>Better Title </a:t>
            </a:r>
          </a:p>
        </p:txBody>
      </p:sp>
      <p:sp>
        <p:nvSpPr>
          <p:cNvPr id="4" name="Title 3"/>
          <p:cNvSpPr>
            <a:spLocks noGrp="1"/>
          </p:cNvSpPr>
          <p:nvPr>
            <p:ph type="title"/>
          </p:nvPr>
        </p:nvSpPr>
        <p:spPr/>
        <p:txBody>
          <a:bodyPr>
            <a:noAutofit/>
          </a:bodyPr>
          <a:lstStyle/>
          <a:p>
            <a:r>
              <a:rPr lang="en-US" dirty="0"/>
              <a:t>Reasons   </a:t>
            </a:r>
            <a:r>
              <a:rPr lang="en-US" sz="3600" b="1" dirty="0">
                <a:solidFill>
                  <a:schemeClr val="tx1"/>
                </a:solidFill>
                <a:latin typeface="Novecento sans wide Book" panose="00000405000000000000" pitchFamily="50" charset="0"/>
              </a:rPr>
              <a:t>BRAND X </a:t>
            </a:r>
            <a:r>
              <a:rPr lang="en-US" sz="3600" dirty="0"/>
              <a:t>is outperforming  you</a:t>
            </a:r>
            <a:endParaRPr lang="en-US" sz="3600" b="1" dirty="0">
              <a:solidFill>
                <a:schemeClr val="tx1"/>
              </a:solidFill>
              <a:latin typeface="Novecento sans wide Book" panose="00000405000000000000" pitchFamily="50" charset="0"/>
            </a:endParaRPr>
          </a:p>
        </p:txBody>
      </p:sp>
    </p:spTree>
    <p:extLst>
      <p:ext uri="{BB962C8B-B14F-4D97-AF65-F5344CB8AC3E}">
        <p14:creationId xmlns="" xmlns:p14="http://schemas.microsoft.com/office/powerpoint/2010/main" val="993911949"/>
      </p:ext>
    </p:extLst>
  </p:cSld>
  <p:clrMapOvr>
    <a:masterClrMapping/>
  </p:clrMapOvr>
  <mc:AlternateContent xmlns:mc="http://schemas.openxmlformats.org/markup-compatibility/2006">
    <mc:Choice xmlns="" xmlns:p14="http://schemas.microsoft.com/office/powerpoint/2010/main" Requires="p14">
      <p:transition spd="slow" p14:dur="15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500"/>
                                        <p:tgtEl>
                                          <p:spTgt spid="6">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fade">
                                      <p:cBhvr>
                                        <p:cTn id="19"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533400" y="1276350"/>
            <a:ext cx="8229600" cy="2940887"/>
          </a:xfrm>
        </p:spPr>
        <p:txBody>
          <a:bodyPr>
            <a:noAutofit/>
          </a:bodyPr>
          <a:lstStyle/>
          <a:p>
            <a:pPr marL="285750" indent="-285750">
              <a:buFont typeface="Arial" panose="020B0604020202020204" pitchFamily="34" charset="0"/>
              <a:buChar char="•"/>
            </a:pPr>
            <a:r>
              <a:rPr lang="en-US" sz="2000" strike="sngStrike" dirty="0"/>
              <a:t>More reviews</a:t>
            </a:r>
            <a:r>
              <a:rPr lang="en-US" sz="2000" dirty="0"/>
              <a:t>                                 - </a:t>
            </a:r>
            <a:r>
              <a:rPr lang="en-US" sz="2000" b="1" dirty="0"/>
              <a:t>Review Software</a:t>
            </a:r>
            <a:r>
              <a:rPr lang="en-US" sz="2000" dirty="0"/>
              <a:t/>
            </a:r>
            <a:br>
              <a:rPr lang="en-US" sz="2000" dirty="0"/>
            </a:br>
            <a:endParaRPr lang="en-US" sz="2000" dirty="0"/>
          </a:p>
          <a:p>
            <a:pPr marL="285750" indent="-285750">
              <a:buFont typeface="Arial" panose="020B0604020202020204" pitchFamily="34" charset="0"/>
              <a:buChar char="•"/>
            </a:pPr>
            <a:r>
              <a:rPr lang="en-US" sz="2000" strike="sngStrike" dirty="0"/>
              <a:t>More pictures in listing</a:t>
            </a:r>
            <a:r>
              <a:rPr lang="en-US" sz="2000" dirty="0"/>
              <a:t>                 – </a:t>
            </a:r>
            <a:r>
              <a:rPr lang="en-US" sz="2000" b="1" dirty="0"/>
              <a:t>Update listing with more action shots</a:t>
            </a:r>
            <a:r>
              <a:rPr lang="en-US" sz="2000" dirty="0"/>
              <a:t/>
            </a:r>
            <a:br>
              <a:rPr lang="en-US" sz="2000" dirty="0"/>
            </a:br>
            <a:endParaRPr lang="en-US" sz="2000" dirty="0"/>
          </a:p>
          <a:p>
            <a:pPr marL="285750" indent="-285750">
              <a:buFont typeface="Arial" panose="020B0604020202020204" pitchFamily="34" charset="0"/>
              <a:buChar char="•"/>
            </a:pPr>
            <a:r>
              <a:rPr lang="en-US" sz="2000" strike="sngStrike" dirty="0"/>
              <a:t>Better keyword rank</a:t>
            </a:r>
            <a:r>
              <a:rPr lang="en-US" sz="2000" dirty="0"/>
              <a:t>                      – </a:t>
            </a:r>
            <a:r>
              <a:rPr lang="en-US" sz="2000" b="1" dirty="0"/>
              <a:t>Run PPC campaigns</a:t>
            </a:r>
            <a:r>
              <a:rPr lang="en-US" sz="2000" dirty="0"/>
              <a:t/>
            </a:r>
            <a:br>
              <a:rPr lang="en-US" sz="2000" dirty="0"/>
            </a:br>
            <a:endParaRPr lang="en-US" sz="2000" dirty="0"/>
          </a:p>
          <a:p>
            <a:pPr marL="285750" indent="-285750">
              <a:buFont typeface="Arial" panose="020B0604020202020204" pitchFamily="34" charset="0"/>
              <a:buChar char="•"/>
            </a:pPr>
            <a:r>
              <a:rPr lang="en-US" sz="2000" strike="sngStrike" dirty="0"/>
              <a:t>Better Title</a:t>
            </a:r>
            <a:r>
              <a:rPr lang="en-US" sz="2000" dirty="0"/>
              <a:t>                                      – </a:t>
            </a:r>
            <a:r>
              <a:rPr lang="en-US" sz="2000" b="1" dirty="0"/>
              <a:t>Optimize title</a:t>
            </a:r>
          </a:p>
        </p:txBody>
      </p:sp>
      <p:sp>
        <p:nvSpPr>
          <p:cNvPr id="4" name="Title 3"/>
          <p:cNvSpPr>
            <a:spLocks noGrp="1"/>
          </p:cNvSpPr>
          <p:nvPr>
            <p:ph type="title"/>
          </p:nvPr>
        </p:nvSpPr>
        <p:spPr/>
        <p:txBody>
          <a:bodyPr>
            <a:noAutofit/>
          </a:bodyPr>
          <a:lstStyle/>
          <a:p>
            <a:r>
              <a:rPr lang="en-US" dirty="0"/>
              <a:t>What we can do to CRUSH   </a:t>
            </a:r>
            <a:r>
              <a:rPr lang="en-US" sz="3600" b="1" dirty="0">
                <a:solidFill>
                  <a:schemeClr val="tx1"/>
                </a:solidFill>
                <a:latin typeface="Novecento sans wide Book" panose="00000405000000000000" pitchFamily="50" charset="0"/>
              </a:rPr>
              <a:t>BRAND X</a:t>
            </a:r>
          </a:p>
        </p:txBody>
      </p:sp>
    </p:spTree>
    <p:extLst>
      <p:ext uri="{BB962C8B-B14F-4D97-AF65-F5344CB8AC3E}">
        <p14:creationId xmlns="" xmlns:p14="http://schemas.microsoft.com/office/powerpoint/2010/main" val="993911949"/>
      </p:ext>
    </p:extLst>
  </p:cSld>
  <p:clrMapOvr>
    <a:masterClrMapping/>
  </p:clrMapOvr>
  <mc:AlternateContent xmlns:mc="http://schemas.openxmlformats.org/markup-compatibility/2006">
    <mc:Choice xmlns="" xmlns:p14="http://schemas.microsoft.com/office/powerpoint/2010/main" Requires="p14">
      <p:transition spd="slow" p14:dur="15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500"/>
                                        <p:tgtEl>
                                          <p:spTgt spid="6">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fade">
                                      <p:cBhvr>
                                        <p:cTn id="19"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397622" y="452735"/>
            <a:ext cx="8310417" cy="341632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We Estimate That We Could </a:t>
            </a:r>
            <a:br>
              <a:rPr lang="en-U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r>
              <a:rPr lang="en-U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Increase Your Market Share</a:t>
            </a:r>
            <a:br>
              <a:rPr lang="en-U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r>
              <a:rPr lang="en-U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On Amazon By 50% - 100%</a:t>
            </a:r>
            <a:br>
              <a:rPr lang="en-U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r>
              <a:rPr lang="en-U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Over The Next Year</a:t>
            </a:r>
          </a:p>
        </p:txBody>
      </p:sp>
    </p:spTree>
    <p:extLst>
      <p:ext uri="{BB962C8B-B14F-4D97-AF65-F5344CB8AC3E}">
        <p14:creationId xmlns="" xmlns:p14="http://schemas.microsoft.com/office/powerpoint/2010/main" val="1307564859"/>
      </p:ext>
    </p:extLst>
  </p:cSld>
  <p:clrMapOvr>
    <a:masterClrMapping/>
  </p:clrMapOvr>
  <mc:AlternateContent xmlns:mc="http://schemas.openxmlformats.org/markup-compatibility/2006">
    <mc:Choice xmlns="" xmlns:p14="http://schemas.microsoft.com/office/powerpoint/2010/main" Requires="p14">
      <p:transition spd="slow" p14:dur="15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029989" y="285750"/>
            <a:ext cx="7079823" cy="4247317"/>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COST TO YOU? </a:t>
            </a:r>
            <a:br>
              <a:rPr lang="en-U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r>
              <a:rPr lang="en-U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r>
            <a:br>
              <a:rPr lang="en-U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r>
              <a:rPr lang="en-U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$0</a:t>
            </a:r>
            <a:br>
              <a:rPr lang="en-U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r>
              <a:rPr lang="en-U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r>
            <a:br>
              <a:rPr lang="en-U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r>
              <a:rPr lang="en-U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In Fact, we will pay you!</a:t>
            </a:r>
          </a:p>
        </p:txBody>
      </p:sp>
    </p:spTree>
    <p:extLst>
      <p:ext uri="{BB962C8B-B14F-4D97-AF65-F5344CB8AC3E}">
        <p14:creationId xmlns="" xmlns:p14="http://schemas.microsoft.com/office/powerpoint/2010/main" val="3661504035"/>
      </p:ext>
    </p:extLst>
  </p:cSld>
  <p:clrMapOvr>
    <a:masterClrMapping/>
  </p:clrMapOvr>
  <mc:AlternateContent xmlns:mc="http://schemas.openxmlformats.org/markup-compatibility/2006">
    <mc:Choice xmlns="" xmlns:p14="http://schemas.microsoft.com/office/powerpoint/2010/main" Requires="p14">
      <p:transition spd="slow" p14:dur="15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8175"/>
            <a:ext cx="8229600" cy="457200"/>
          </a:xfrm>
        </p:spPr>
        <p:txBody>
          <a:bodyPr>
            <a:noAutofit/>
          </a:bodyPr>
          <a:lstStyle/>
          <a:p>
            <a:r>
              <a:rPr lang="en-US" dirty="0" smtClean="0">
                <a:solidFill>
                  <a:schemeClr val="accent6">
                    <a:lumMod val="75000"/>
                  </a:schemeClr>
                </a:solidFill>
              </a:rPr>
              <a:t>RPS System Design</a:t>
            </a:r>
            <a:endParaRPr lang="en-US" dirty="0">
              <a:solidFill>
                <a:schemeClr val="accent6">
                  <a:lumMod val="75000"/>
                </a:schemeClr>
              </a:solidFill>
            </a:endParaRPr>
          </a:p>
        </p:txBody>
      </p:sp>
      <p:sp>
        <p:nvSpPr>
          <p:cNvPr id="3" name="Text Placeholder 2"/>
          <p:cNvSpPr>
            <a:spLocks noGrp="1"/>
          </p:cNvSpPr>
          <p:nvPr>
            <p:ph type="body" sz="quarter" idx="10"/>
          </p:nvPr>
        </p:nvSpPr>
        <p:spPr>
          <a:xfrm>
            <a:off x="1066800" y="1581150"/>
            <a:ext cx="7239000" cy="2438400"/>
          </a:xfrm>
        </p:spPr>
        <p:txBody>
          <a:bodyPr>
            <a:noAutofit/>
          </a:bodyPr>
          <a:lstStyle/>
          <a:p>
            <a:pPr algn="l">
              <a:buFont typeface="Arial" charset="0"/>
              <a:buChar char="•"/>
            </a:pPr>
            <a:r>
              <a:rPr lang="en-US" dirty="0" smtClean="0">
                <a:effectLst/>
              </a:rPr>
              <a:t>This system is designed to creat</a:t>
            </a:r>
            <a:r>
              <a:rPr lang="en-US" dirty="0" smtClean="0"/>
              <a:t>e an engaging conversation that allows the prospect to understand how you can help them.</a:t>
            </a:r>
          </a:p>
          <a:p>
            <a:pPr algn="l"/>
            <a:endParaRPr lang="en-US" dirty="0" smtClean="0"/>
          </a:p>
          <a:p>
            <a:pPr algn="l">
              <a:buFont typeface="Arial" charset="0"/>
              <a:buChar char="•"/>
            </a:pPr>
            <a:r>
              <a:rPr lang="en-US" dirty="0" smtClean="0">
                <a:effectLst/>
              </a:rPr>
              <a:t>This system is specifically designed to solicit a “no” or “yes” answer.</a:t>
            </a:r>
          </a:p>
          <a:p>
            <a:pPr algn="l"/>
            <a:endParaRPr lang="en-US" dirty="0" smtClean="0"/>
          </a:p>
          <a:p>
            <a:pPr algn="l">
              <a:buFont typeface="Arial" charset="0"/>
              <a:buChar char="•"/>
            </a:pPr>
            <a:r>
              <a:rPr lang="en-US" dirty="0" smtClean="0">
                <a:effectLst/>
              </a:rPr>
              <a:t> This format is </a:t>
            </a:r>
            <a:r>
              <a:rPr lang="en-US" dirty="0" smtClean="0"/>
              <a:t>our reapplication and refinement to our business </a:t>
            </a:r>
            <a:r>
              <a:rPr lang="en-US" dirty="0" smtClean="0">
                <a:effectLst/>
              </a:rPr>
              <a:t>of the RAPID system designed by Kevin Nations.</a:t>
            </a:r>
            <a:endParaRPr lang="en-US" dirty="0">
              <a:effectLst/>
            </a:endParaRPr>
          </a:p>
        </p:txBody>
      </p:sp>
    </p:spTree>
    <p:extLst>
      <p:ext uri="{BB962C8B-B14F-4D97-AF65-F5344CB8AC3E}">
        <p14:creationId xmlns="" xmlns:p14="http://schemas.microsoft.com/office/powerpoint/2010/main" val="583588751"/>
      </p:ext>
    </p:extLst>
  </p:cSld>
  <p:clrMapOvr>
    <a:masterClrMapping/>
  </p:clrMapOvr>
  <mc:AlternateContent xmlns:mc="http://schemas.openxmlformats.org/markup-compatibility/2006">
    <mc:Choice xmlns="" xmlns:p14="http://schemas.microsoft.com/office/powerpoint/2010/main" Requires="p14">
      <p:transition spd="slow" p14:dur="1500">
        <p14:flip dir="r"/>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171700"/>
            <a:ext cx="8229600" cy="857250"/>
          </a:xfrm>
        </p:spPr>
        <p:txBody>
          <a:bodyPr>
            <a:normAutofit fontScale="90000"/>
          </a:bodyPr>
          <a:lstStyle/>
          <a:p>
            <a:r>
              <a:rPr lang="en-US" dirty="0"/>
              <a:t>End slide show / switch to face to face. Close the deal.</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029989" y="285750"/>
            <a:ext cx="7471148" cy="4247317"/>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WEBINAR #3 Q/A</a:t>
            </a:r>
            <a:r>
              <a:rPr lang="en-U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r>
            <a:br>
              <a:rPr lang="en-U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r>
              <a:rPr lang="en-U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r>
            <a:br>
              <a:rPr lang="en-U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r>
              <a:rPr lang="en-US"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Post your questions in </a:t>
            </a:r>
          </a:p>
          <a:p>
            <a:pPr algn="ctr"/>
            <a:r>
              <a:rPr lang="en-US"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the questions box, not in </a:t>
            </a:r>
          </a:p>
          <a:p>
            <a:pPr algn="ctr"/>
            <a:r>
              <a:rPr lang="en-US"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chat!</a:t>
            </a:r>
            <a:endParaRPr lang="en-U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 xmlns:p14="http://schemas.microsoft.com/office/powerpoint/2010/main" val="3661504035"/>
      </p:ext>
    </p:extLst>
  </p:cSld>
  <p:clrMapOvr>
    <a:masterClrMapping/>
  </p:clrMapOvr>
  <mc:AlternateContent xmlns:mc="http://schemas.openxmlformats.org/markup-compatibility/2006">
    <mc:Choice xmlns="" xmlns:p14="http://schemas.microsoft.com/office/powerpoint/2010/main" Requires="p14">
      <p:transition spd="slow" p14:dur="15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8175"/>
            <a:ext cx="8229600" cy="457200"/>
          </a:xfrm>
        </p:spPr>
        <p:txBody>
          <a:bodyPr>
            <a:noAutofit/>
          </a:bodyPr>
          <a:lstStyle/>
          <a:p>
            <a:r>
              <a:rPr lang="en-US" dirty="0" smtClean="0">
                <a:solidFill>
                  <a:schemeClr val="accent6">
                    <a:lumMod val="75000"/>
                  </a:schemeClr>
                </a:solidFill>
              </a:rPr>
              <a:t>Introduction</a:t>
            </a:r>
            <a:endParaRPr lang="en-US" dirty="0">
              <a:solidFill>
                <a:schemeClr val="accent6">
                  <a:lumMod val="75000"/>
                </a:schemeClr>
              </a:solidFill>
            </a:endParaRPr>
          </a:p>
        </p:txBody>
      </p:sp>
      <p:sp>
        <p:nvSpPr>
          <p:cNvPr id="3" name="Text Placeholder 2"/>
          <p:cNvSpPr>
            <a:spLocks noGrp="1"/>
          </p:cNvSpPr>
          <p:nvPr>
            <p:ph type="body" sz="quarter" idx="10"/>
          </p:nvPr>
        </p:nvSpPr>
        <p:spPr>
          <a:xfrm>
            <a:off x="1066800" y="1581150"/>
            <a:ext cx="7239000" cy="2438400"/>
          </a:xfrm>
        </p:spPr>
        <p:txBody>
          <a:bodyPr>
            <a:noAutofit/>
          </a:bodyPr>
          <a:lstStyle/>
          <a:p>
            <a:pPr algn="l"/>
            <a:r>
              <a:rPr lang="en-US" dirty="0" smtClean="0">
                <a:effectLst/>
              </a:rPr>
              <a:t>I believe this is the ONLY part of a conversation that you can truly script.  </a:t>
            </a:r>
          </a:p>
          <a:p>
            <a:pPr algn="l"/>
            <a:endParaRPr lang="en-US" dirty="0" smtClean="0"/>
          </a:p>
          <a:p>
            <a:pPr algn="l"/>
            <a:r>
              <a:rPr lang="en-US" dirty="0" smtClean="0">
                <a:effectLst/>
              </a:rPr>
              <a:t>Your introduction should establish you as an authoritative figure on the Amazon platform.</a:t>
            </a:r>
          </a:p>
          <a:p>
            <a:pPr algn="l"/>
            <a:endParaRPr lang="en-US" dirty="0" smtClean="0"/>
          </a:p>
          <a:p>
            <a:pPr algn="l"/>
            <a:r>
              <a:rPr lang="en-US" dirty="0" smtClean="0">
                <a:effectLst/>
              </a:rPr>
              <a:t>After the introduction, you can follow the pattern, but have to adapt to make the experience something relevant to them.</a:t>
            </a:r>
            <a:endParaRPr lang="en-US" dirty="0">
              <a:effectLst/>
            </a:endParaRPr>
          </a:p>
        </p:txBody>
      </p:sp>
    </p:spTree>
    <p:extLst>
      <p:ext uri="{BB962C8B-B14F-4D97-AF65-F5344CB8AC3E}">
        <p14:creationId xmlns="" xmlns:p14="http://schemas.microsoft.com/office/powerpoint/2010/main" val="583588751"/>
      </p:ext>
    </p:extLst>
  </p:cSld>
  <p:clrMapOvr>
    <a:masterClrMapping/>
  </p:clrMapOvr>
  <mc:AlternateContent xmlns:mc="http://schemas.openxmlformats.org/markup-compatibility/2006">
    <mc:Choice xmlns="" xmlns:p14="http://schemas.microsoft.com/office/powerpoint/2010/main" Requires="p14">
      <p:transition spd="slow" p14:dur="1500">
        <p14:flip dir="r"/>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8175"/>
            <a:ext cx="8229600" cy="457200"/>
          </a:xfrm>
        </p:spPr>
        <p:txBody>
          <a:bodyPr>
            <a:noAutofit/>
          </a:bodyPr>
          <a:lstStyle/>
          <a:p>
            <a:r>
              <a:rPr lang="en-US" dirty="0" smtClean="0">
                <a:solidFill>
                  <a:schemeClr val="accent6">
                    <a:lumMod val="75000"/>
                  </a:schemeClr>
                </a:solidFill>
              </a:rPr>
              <a:t>Resolve &amp; Set Agenda</a:t>
            </a:r>
            <a:endParaRPr lang="en-US" dirty="0">
              <a:solidFill>
                <a:schemeClr val="accent6">
                  <a:lumMod val="75000"/>
                </a:schemeClr>
              </a:solidFill>
            </a:endParaRPr>
          </a:p>
        </p:txBody>
      </p:sp>
      <p:sp>
        <p:nvSpPr>
          <p:cNvPr id="3" name="Text Placeholder 2"/>
          <p:cNvSpPr>
            <a:spLocks noGrp="1"/>
          </p:cNvSpPr>
          <p:nvPr>
            <p:ph type="body" sz="quarter" idx="10"/>
          </p:nvPr>
        </p:nvSpPr>
        <p:spPr>
          <a:xfrm>
            <a:off x="1066800" y="1581150"/>
            <a:ext cx="7239000" cy="2438400"/>
          </a:xfrm>
        </p:spPr>
        <p:txBody>
          <a:bodyPr>
            <a:noAutofit/>
          </a:bodyPr>
          <a:lstStyle/>
          <a:p>
            <a:pPr algn="l"/>
            <a:r>
              <a:rPr lang="en-US" dirty="0" smtClean="0">
                <a:effectLst/>
              </a:rPr>
              <a:t>This critically important step is one where most people don’t truly establish and take advantage  of the process. </a:t>
            </a:r>
          </a:p>
          <a:p>
            <a:pPr algn="l"/>
            <a:endParaRPr lang="en-US" dirty="0" smtClean="0"/>
          </a:p>
          <a:p>
            <a:pPr algn="l"/>
            <a:r>
              <a:rPr lang="en-US" dirty="0" smtClean="0">
                <a:effectLst/>
              </a:rPr>
              <a:t>You have to resolve the difference of where they are and where they want to be. You have to understand their goals and aspirations.</a:t>
            </a:r>
          </a:p>
          <a:p>
            <a:pPr algn="l"/>
            <a:endParaRPr lang="en-US" dirty="0" smtClean="0"/>
          </a:p>
          <a:p>
            <a:pPr algn="l"/>
            <a:r>
              <a:rPr lang="en-US" dirty="0" smtClean="0">
                <a:effectLst/>
              </a:rPr>
              <a:t>Setting the agenda provides a VERY powerful transition.</a:t>
            </a:r>
            <a:endParaRPr lang="en-US" dirty="0">
              <a:effectLst/>
            </a:endParaRPr>
          </a:p>
        </p:txBody>
      </p:sp>
    </p:spTree>
    <p:extLst>
      <p:ext uri="{BB962C8B-B14F-4D97-AF65-F5344CB8AC3E}">
        <p14:creationId xmlns="" xmlns:p14="http://schemas.microsoft.com/office/powerpoint/2010/main" val="583588751"/>
      </p:ext>
    </p:extLst>
  </p:cSld>
  <p:clrMapOvr>
    <a:masterClrMapping/>
  </p:clrMapOvr>
  <mc:AlternateContent xmlns:mc="http://schemas.openxmlformats.org/markup-compatibility/2006">
    <mc:Choice xmlns="" xmlns:p14="http://schemas.microsoft.com/office/powerpoint/2010/main" Requires="p14">
      <p:transition spd="slow" p14:dur="1500">
        <p14:flip dir="r"/>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8175"/>
            <a:ext cx="8229600" cy="457200"/>
          </a:xfrm>
        </p:spPr>
        <p:txBody>
          <a:bodyPr>
            <a:noAutofit/>
          </a:bodyPr>
          <a:lstStyle/>
          <a:p>
            <a:r>
              <a:rPr lang="en-US" dirty="0" smtClean="0">
                <a:solidFill>
                  <a:schemeClr val="accent6">
                    <a:lumMod val="75000"/>
                  </a:schemeClr>
                </a:solidFill>
              </a:rPr>
              <a:t>Probe &amp; Educate</a:t>
            </a:r>
            <a:endParaRPr lang="en-US" dirty="0">
              <a:solidFill>
                <a:schemeClr val="accent6">
                  <a:lumMod val="75000"/>
                </a:schemeClr>
              </a:solidFill>
            </a:endParaRPr>
          </a:p>
        </p:txBody>
      </p:sp>
      <p:sp>
        <p:nvSpPr>
          <p:cNvPr id="3" name="Text Placeholder 2"/>
          <p:cNvSpPr>
            <a:spLocks noGrp="1"/>
          </p:cNvSpPr>
          <p:nvPr>
            <p:ph type="body" sz="quarter" idx="10"/>
          </p:nvPr>
        </p:nvSpPr>
        <p:spPr>
          <a:xfrm>
            <a:off x="1066800" y="1581150"/>
            <a:ext cx="7239000" cy="2438400"/>
          </a:xfrm>
        </p:spPr>
        <p:txBody>
          <a:bodyPr>
            <a:noAutofit/>
          </a:bodyPr>
          <a:lstStyle/>
          <a:p>
            <a:pPr algn="l"/>
            <a:r>
              <a:rPr lang="en-US" dirty="0" smtClean="0">
                <a:effectLst/>
              </a:rPr>
              <a:t>Probe until it HURTS!</a:t>
            </a:r>
          </a:p>
          <a:p>
            <a:pPr algn="l"/>
            <a:endParaRPr lang="en-US" dirty="0" smtClean="0"/>
          </a:p>
          <a:p>
            <a:pPr algn="l"/>
            <a:r>
              <a:rPr lang="en-US" dirty="0" smtClean="0">
                <a:effectLst/>
              </a:rPr>
              <a:t>You have to get at the root of the problem…</a:t>
            </a:r>
          </a:p>
          <a:p>
            <a:pPr algn="l"/>
            <a:endParaRPr lang="en-US" dirty="0" smtClean="0"/>
          </a:p>
          <a:p>
            <a:pPr algn="l"/>
            <a:r>
              <a:rPr lang="en-US" dirty="0" smtClean="0">
                <a:effectLst/>
              </a:rPr>
              <a:t>THEY NEED YOU! </a:t>
            </a:r>
            <a:endParaRPr lang="en-US" dirty="0" smtClean="0"/>
          </a:p>
          <a:p>
            <a:pPr algn="l"/>
            <a:endParaRPr lang="en-US" dirty="0" smtClean="0">
              <a:effectLst/>
            </a:endParaRPr>
          </a:p>
          <a:p>
            <a:pPr algn="l"/>
            <a:r>
              <a:rPr lang="en-US" dirty="0" smtClean="0"/>
              <a:t>Their sellers don’t help them, and they DON’T know anything about Amazon.</a:t>
            </a:r>
            <a:endParaRPr lang="en-US" dirty="0">
              <a:effectLst/>
            </a:endParaRPr>
          </a:p>
        </p:txBody>
      </p:sp>
    </p:spTree>
    <p:extLst>
      <p:ext uri="{BB962C8B-B14F-4D97-AF65-F5344CB8AC3E}">
        <p14:creationId xmlns="" xmlns:p14="http://schemas.microsoft.com/office/powerpoint/2010/main" val="583588751"/>
      </p:ext>
    </p:extLst>
  </p:cSld>
  <p:clrMapOvr>
    <a:masterClrMapping/>
  </p:clrMapOvr>
  <mc:AlternateContent xmlns:mc="http://schemas.openxmlformats.org/markup-compatibility/2006">
    <mc:Choice xmlns="" xmlns:p14="http://schemas.microsoft.com/office/powerpoint/2010/main" Requires="p14">
      <p:transition spd="slow" p14:dur="1500">
        <p14:flip dir="r"/>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8175"/>
            <a:ext cx="8229600" cy="457200"/>
          </a:xfrm>
        </p:spPr>
        <p:txBody>
          <a:bodyPr>
            <a:noAutofit/>
          </a:bodyPr>
          <a:lstStyle/>
          <a:p>
            <a:r>
              <a:rPr lang="en-US" dirty="0" smtClean="0">
                <a:solidFill>
                  <a:schemeClr val="accent6">
                    <a:lumMod val="75000"/>
                  </a:schemeClr>
                </a:solidFill>
              </a:rPr>
              <a:t>Solve &amp; Close</a:t>
            </a:r>
            <a:endParaRPr lang="en-US" dirty="0">
              <a:solidFill>
                <a:schemeClr val="accent6">
                  <a:lumMod val="75000"/>
                </a:schemeClr>
              </a:solidFill>
            </a:endParaRPr>
          </a:p>
        </p:txBody>
      </p:sp>
      <p:sp>
        <p:nvSpPr>
          <p:cNvPr id="3" name="Text Placeholder 2"/>
          <p:cNvSpPr>
            <a:spLocks noGrp="1"/>
          </p:cNvSpPr>
          <p:nvPr>
            <p:ph type="body" sz="quarter" idx="10"/>
          </p:nvPr>
        </p:nvSpPr>
        <p:spPr>
          <a:xfrm>
            <a:off x="1066800" y="1581150"/>
            <a:ext cx="7239000" cy="2438400"/>
          </a:xfrm>
        </p:spPr>
        <p:txBody>
          <a:bodyPr>
            <a:noAutofit/>
          </a:bodyPr>
          <a:lstStyle/>
          <a:p>
            <a:pPr algn="l"/>
            <a:r>
              <a:rPr lang="en-US" dirty="0" smtClean="0">
                <a:effectLst/>
              </a:rPr>
              <a:t>Take them to value town.</a:t>
            </a:r>
            <a:br>
              <a:rPr lang="en-US" dirty="0" smtClean="0">
                <a:effectLst/>
              </a:rPr>
            </a:br>
            <a:r>
              <a:rPr lang="en-US" dirty="0" smtClean="0">
                <a:effectLst/>
              </a:rPr>
              <a:t/>
            </a:r>
            <a:br>
              <a:rPr lang="en-US" dirty="0" smtClean="0">
                <a:effectLst/>
              </a:rPr>
            </a:br>
            <a:r>
              <a:rPr lang="en-US" dirty="0" smtClean="0">
                <a:effectLst/>
              </a:rPr>
              <a:t>Show their problems, reveal the solution… YOU!</a:t>
            </a:r>
            <a:br>
              <a:rPr lang="en-US" dirty="0" smtClean="0">
                <a:effectLst/>
              </a:rPr>
            </a:br>
            <a:r>
              <a:rPr lang="en-US" dirty="0" smtClean="0">
                <a:effectLst/>
              </a:rPr>
              <a:t/>
            </a:r>
            <a:br>
              <a:rPr lang="en-US" dirty="0" smtClean="0">
                <a:effectLst/>
              </a:rPr>
            </a:br>
            <a:r>
              <a:rPr lang="en-US" dirty="0" smtClean="0">
                <a:effectLst/>
              </a:rPr>
              <a:t>The core component here is hav</a:t>
            </a:r>
            <a:r>
              <a:rPr lang="en-US" dirty="0" smtClean="0"/>
              <a:t>e confidence in yourself. If you aren’t confident when you speak, you aren’t believable.</a:t>
            </a:r>
          </a:p>
          <a:p>
            <a:pPr algn="l"/>
            <a:endParaRPr lang="en-US" dirty="0" smtClean="0"/>
          </a:p>
          <a:p>
            <a:pPr algn="l"/>
            <a:r>
              <a:rPr lang="en-US" dirty="0" smtClean="0"/>
              <a:t>Restate your intentions, and CLOSE! </a:t>
            </a:r>
            <a:r>
              <a:rPr lang="en-US" dirty="0" smtClean="0">
                <a:effectLst/>
              </a:rPr>
              <a:t> </a:t>
            </a:r>
            <a:endParaRPr lang="en-US" dirty="0">
              <a:effectLst/>
            </a:endParaRPr>
          </a:p>
        </p:txBody>
      </p:sp>
    </p:spTree>
    <p:extLst>
      <p:ext uri="{BB962C8B-B14F-4D97-AF65-F5344CB8AC3E}">
        <p14:creationId xmlns="" xmlns:p14="http://schemas.microsoft.com/office/powerpoint/2010/main" val="583588751"/>
      </p:ext>
    </p:extLst>
  </p:cSld>
  <p:clrMapOvr>
    <a:masterClrMapping/>
  </p:clrMapOvr>
  <mc:AlternateContent xmlns:mc="http://schemas.openxmlformats.org/markup-compatibility/2006">
    <mc:Choice xmlns="" xmlns:p14="http://schemas.microsoft.com/office/powerpoint/2010/main" Requires="p14">
      <p:transition spd="slow" p14:dur="1500">
        <p14:flip dir="r"/>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p:sp>
      <p:grpSp>
        <p:nvGrpSpPr>
          <p:cNvPr id="2" name="Group 1"/>
          <p:cNvGrpSpPr/>
          <p:nvPr/>
        </p:nvGrpSpPr>
        <p:grpSpPr>
          <a:xfrm>
            <a:off x="0" y="714627"/>
            <a:ext cx="3532461" cy="4028790"/>
            <a:chOff x="0" y="714627"/>
            <a:chExt cx="3532461" cy="4028790"/>
          </a:xfrm>
        </p:grpSpPr>
        <p:sp>
          <p:nvSpPr>
            <p:cNvPr id="13" name="Oval 4">
              <a:hlinkClick r:id="" action="ppaction://hlinkshowjump?jump=nextslide"/>
            </p:cNvPr>
            <p:cNvSpPr/>
            <p:nvPr/>
          </p:nvSpPr>
          <p:spPr>
            <a:xfrm>
              <a:off x="0" y="714627"/>
              <a:ext cx="3532461" cy="4028790"/>
            </a:xfrm>
            <a:custGeom>
              <a:avLst/>
              <a:gdLst/>
              <a:ahLst/>
              <a:cxnLst/>
              <a:rect l="l" t="t" r="r" b="b"/>
              <a:pathLst>
                <a:path w="4067464" h="4638964">
                  <a:moveTo>
                    <a:pt x="1747982" y="0"/>
                  </a:moveTo>
                  <a:cubicBezTo>
                    <a:pt x="3028997" y="0"/>
                    <a:pt x="4067464" y="1038467"/>
                    <a:pt x="4067464" y="2319482"/>
                  </a:cubicBezTo>
                  <a:cubicBezTo>
                    <a:pt x="4067464" y="3600497"/>
                    <a:pt x="3028997" y="4638964"/>
                    <a:pt x="1747982" y="4638964"/>
                  </a:cubicBezTo>
                  <a:cubicBezTo>
                    <a:pt x="1049771" y="4638964"/>
                    <a:pt x="423614" y="4330462"/>
                    <a:pt x="0" y="3840927"/>
                  </a:cubicBezTo>
                  <a:lnTo>
                    <a:pt x="0" y="798037"/>
                  </a:lnTo>
                  <a:cubicBezTo>
                    <a:pt x="423614" y="308502"/>
                    <a:pt x="1049771" y="0"/>
                    <a:pt x="1747982" y="0"/>
                  </a:cubicBez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0" y="1628775"/>
              <a:ext cx="3314700" cy="1963614"/>
            </a:xfrm>
            <a:prstGeom prst="rect">
              <a:avLst/>
            </a:prstGeom>
            <a:noFill/>
          </p:spPr>
          <p:txBody>
            <a:bodyPr wrap="square" rtlCol="0" anchor="ctr">
              <a:spAutoFit/>
            </a:bodyPr>
            <a:lstStyle/>
            <a:p>
              <a:pPr algn="ctr">
                <a:lnSpc>
                  <a:spcPct val="80000"/>
                </a:lnSpc>
              </a:pPr>
              <a:r>
                <a:rPr lang="en-US" sz="2800" dirty="0">
                  <a:solidFill>
                    <a:schemeClr val="bg1"/>
                  </a:solidFill>
                  <a:latin typeface="+mj-lt"/>
                </a:rPr>
                <a:t>An Online Retail</a:t>
              </a:r>
              <a:br>
                <a:rPr lang="en-US" sz="2800" dirty="0">
                  <a:solidFill>
                    <a:schemeClr val="bg1"/>
                  </a:solidFill>
                  <a:latin typeface="+mj-lt"/>
                </a:rPr>
              </a:br>
              <a:r>
                <a:rPr lang="en-US" sz="2800" dirty="0">
                  <a:solidFill>
                    <a:schemeClr val="bg1"/>
                  </a:solidFill>
                  <a:latin typeface="+mj-lt"/>
                </a:rPr>
                <a:t>Company</a:t>
              </a:r>
              <a:endParaRPr lang="en-US" sz="2800" dirty="0">
                <a:solidFill>
                  <a:schemeClr val="bg1"/>
                </a:solidFill>
              </a:endParaRPr>
            </a:p>
            <a:p>
              <a:pPr algn="ctr">
                <a:lnSpc>
                  <a:spcPct val="80000"/>
                </a:lnSpc>
              </a:pPr>
              <a:endParaRPr lang="en-US" sz="2400" dirty="0">
                <a:solidFill>
                  <a:schemeClr val="bg1"/>
                </a:solidFill>
              </a:endParaRPr>
            </a:p>
            <a:p>
              <a:pPr algn="ctr">
                <a:lnSpc>
                  <a:spcPct val="80000"/>
                </a:lnSpc>
              </a:pPr>
              <a:r>
                <a:rPr lang="en-US" dirty="0">
                  <a:solidFill>
                    <a:schemeClr val="bg1"/>
                  </a:solidFill>
                </a:rPr>
                <a:t>We specialize in the Amazon marketplace to increase the sales and performance of products on Amazon.com</a:t>
              </a:r>
              <a:endParaRPr lang="en-US" dirty="0">
                <a:solidFill>
                  <a:schemeClr val="bg1"/>
                </a:solidFill>
                <a:latin typeface="+mj-lt"/>
              </a:endParaRPr>
            </a:p>
          </p:txBody>
        </p:sp>
        <p:sp>
          <p:nvSpPr>
            <p:cNvPr id="17" name="TextBox 16"/>
            <p:cNvSpPr txBox="1">
              <a:spLocks noChangeAspect="1"/>
            </p:cNvSpPr>
            <p:nvPr/>
          </p:nvSpPr>
          <p:spPr>
            <a:xfrm>
              <a:off x="1029927" y="896607"/>
              <a:ext cx="1134467" cy="1134467"/>
            </a:xfrm>
            <a:prstGeom prst="rect">
              <a:avLst/>
            </a:prstGeom>
            <a:noFill/>
          </p:spPr>
          <p:txBody>
            <a:bodyPr wrap="none" lIns="0" tIns="0" rIns="0" bIns="0" rtlCol="0" anchor="ctr" anchorCtr="0">
              <a:noAutofit/>
            </a:bodyPr>
            <a:lstStyle/>
            <a:p>
              <a:pPr algn="ctr"/>
              <a:endParaRPr lang="ru-RU" sz="2800" dirty="0"/>
            </a:p>
          </p:txBody>
        </p:sp>
      </p:grpSp>
      <p:sp>
        <p:nvSpPr>
          <p:cNvPr id="18" name="Oval 17"/>
          <p:cNvSpPr/>
          <p:nvPr/>
        </p:nvSpPr>
        <p:spPr>
          <a:xfrm>
            <a:off x="3331648" y="3761578"/>
            <a:ext cx="161418" cy="16141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a:spLocks noChangeAspect="1"/>
          </p:cNvSpPr>
          <p:nvPr/>
        </p:nvSpPr>
        <p:spPr>
          <a:xfrm>
            <a:off x="234067" y="525909"/>
            <a:ext cx="406443" cy="406443"/>
          </a:xfrm>
          <a:prstGeom prst="rect">
            <a:avLst/>
          </a:prstGeom>
          <a:noFill/>
        </p:spPr>
        <p:txBody>
          <a:bodyPr wrap="none" lIns="0" tIns="0" rIns="0" bIns="0" rtlCol="0" anchor="ctr" anchorCtr="0">
            <a:noAutofit/>
          </a:bodyPr>
          <a:lstStyle/>
          <a:p>
            <a:pPr algn="ctr"/>
            <a:endParaRPr lang="ru-RU" sz="3200" dirty="0">
              <a:solidFill>
                <a:schemeClr val="bg1"/>
              </a:solidFill>
              <a:ea typeface="Entypo" pitchFamily="2" charset="0"/>
            </a:endParaRPr>
          </a:p>
        </p:txBody>
      </p:sp>
      <p:sp>
        <p:nvSpPr>
          <p:cNvPr id="20" name="TextBox 19"/>
          <p:cNvSpPr txBox="1"/>
          <p:nvPr/>
        </p:nvSpPr>
        <p:spPr>
          <a:xfrm>
            <a:off x="3242684" y="3018200"/>
            <a:ext cx="534702" cy="534702"/>
          </a:xfrm>
          <a:prstGeom prst="ellipse">
            <a:avLst/>
          </a:prstGeom>
          <a:solidFill>
            <a:schemeClr val="tx2"/>
          </a:solidFill>
        </p:spPr>
        <p:txBody>
          <a:bodyPr wrap="none" lIns="0" tIns="0" rIns="0" bIns="0" rtlCol="0" anchor="ctr">
            <a:noAutofit/>
          </a:bodyPr>
          <a:lstStyle/>
          <a:p>
            <a:pPr algn="ctr"/>
            <a:r>
              <a:rPr lang="en-US" sz="2400" b="1" dirty="0">
                <a:solidFill>
                  <a:schemeClr val="bg1"/>
                </a:solidFill>
                <a:latin typeface="Novecento sans wide Book" panose="00000405000000000000" pitchFamily="50" charset="0"/>
              </a:rPr>
              <a:t>I</a:t>
            </a:r>
            <a:endParaRPr lang="ru-RU" sz="2400" dirty="0">
              <a:solidFill>
                <a:schemeClr val="bg1"/>
              </a:solidFill>
            </a:endParaRPr>
          </a:p>
        </p:txBody>
      </p:sp>
      <p:sp>
        <p:nvSpPr>
          <p:cNvPr id="12" name="Rounded Rectangle 11"/>
          <p:cNvSpPr/>
          <p:nvPr/>
        </p:nvSpPr>
        <p:spPr>
          <a:xfrm>
            <a:off x="4438650" y="1895475"/>
            <a:ext cx="6172200" cy="14859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C:\Users\Dylan\Pictures\logos\the wholesale formula logono background.png"/>
          <p:cNvPicPr>
            <a:picLocks noChangeAspect="1" noChangeArrowheads="1"/>
          </p:cNvPicPr>
          <p:nvPr/>
        </p:nvPicPr>
        <p:blipFill>
          <a:blip r:embed="rId2" cstate="print"/>
          <a:srcRect/>
          <a:stretch>
            <a:fillRect/>
          </a:stretch>
        </p:blipFill>
        <p:spPr bwMode="auto">
          <a:xfrm>
            <a:off x="4886325" y="1852612"/>
            <a:ext cx="3914774" cy="1957387"/>
          </a:xfrm>
          <a:prstGeom prst="rect">
            <a:avLst/>
          </a:prstGeom>
          <a:noFill/>
        </p:spPr>
      </p:pic>
      <p:sp>
        <p:nvSpPr>
          <p:cNvPr id="14" name="TextBox 13"/>
          <p:cNvSpPr txBox="1"/>
          <p:nvPr/>
        </p:nvSpPr>
        <p:spPr>
          <a:xfrm>
            <a:off x="3429000" y="361950"/>
            <a:ext cx="3200400" cy="523220"/>
          </a:xfrm>
          <a:prstGeom prst="rect">
            <a:avLst/>
          </a:prstGeom>
          <a:noFill/>
        </p:spPr>
        <p:txBody>
          <a:bodyPr wrap="square" rtlCol="0">
            <a:spAutoFit/>
          </a:bodyPr>
          <a:lstStyle/>
          <a:p>
            <a:r>
              <a:rPr lang="en-US" sz="2800" dirty="0">
                <a:solidFill>
                  <a:schemeClr val="bg1"/>
                </a:solidFill>
              </a:rPr>
              <a:t>[EXAMPLE SLIDE]</a:t>
            </a:r>
          </a:p>
        </p:txBody>
      </p:sp>
      <p:sp>
        <p:nvSpPr>
          <p:cNvPr id="16" name="TextBox 15"/>
          <p:cNvSpPr txBox="1"/>
          <p:nvPr/>
        </p:nvSpPr>
        <p:spPr>
          <a:xfrm>
            <a:off x="4495800" y="4019550"/>
            <a:ext cx="3200400" cy="523220"/>
          </a:xfrm>
          <a:prstGeom prst="rect">
            <a:avLst/>
          </a:prstGeom>
          <a:noFill/>
        </p:spPr>
        <p:txBody>
          <a:bodyPr wrap="square" rtlCol="0">
            <a:spAutoFit/>
          </a:bodyPr>
          <a:lstStyle/>
          <a:p>
            <a:r>
              <a:rPr lang="en-US" sz="2800" dirty="0">
                <a:solidFill>
                  <a:schemeClr val="bg1"/>
                </a:solidFill>
              </a:rPr>
              <a:t>[EXAMPLE SLIDE]</a:t>
            </a:r>
          </a:p>
        </p:txBody>
      </p:sp>
    </p:spTree>
    <p:extLst>
      <p:ext uri="{BB962C8B-B14F-4D97-AF65-F5344CB8AC3E}">
        <p14:creationId xmlns="" xmlns:p14="http://schemas.microsoft.com/office/powerpoint/2010/main" val="11690590"/>
      </p:ext>
    </p:extLst>
  </p:cSld>
  <p:clrMapOvr>
    <a:masterClrMapping/>
  </p:clrMapOvr>
  <mc:AlternateContent xmlns:mc="http://schemas.openxmlformats.org/markup-compatibility/2006">
    <mc:Choice xmlns="" xmlns:p14="http://schemas.microsoft.com/office/powerpoint/2010/main" Requires="p14">
      <p:transition spd="slow" p14:dur="1500">
        <p14:flip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250"/>
                                        <p:tgtEl>
                                          <p:spTgt spid="18"/>
                                        </p:tgtEl>
                                      </p:cBhvr>
                                    </p:animEffect>
                                  </p:childTnLst>
                                </p:cTn>
                              </p:par>
                            </p:childTnLst>
                          </p:cTn>
                        </p:par>
                        <p:par>
                          <p:cTn id="17" fill="hold">
                            <p:stCondLst>
                              <p:cond delay="1750"/>
                            </p:stCondLst>
                            <p:childTnLst>
                              <p:par>
                                <p:cTn id="18" presetID="10" presetClass="entr" presetSubtype="0" fill="hold" grpId="0" nodeType="afterEffect" nodePh="1">
                                  <p:stCondLst>
                                    <p:cond delay="0"/>
                                  </p:stCondLst>
                                  <p:endCondLst>
                                    <p:cond evt="begin" delay="0">
                                      <p:tn val="18"/>
                                    </p:cond>
                                  </p:end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8175"/>
            <a:ext cx="8229600" cy="457200"/>
          </a:xfrm>
        </p:spPr>
        <p:txBody>
          <a:bodyPr>
            <a:noAutofit/>
          </a:bodyPr>
          <a:lstStyle/>
          <a:p>
            <a:r>
              <a:rPr lang="en-US" dirty="0"/>
              <a:t>Our Company Mission</a:t>
            </a:r>
          </a:p>
        </p:txBody>
      </p:sp>
      <p:sp>
        <p:nvSpPr>
          <p:cNvPr id="3" name="Text Placeholder 2"/>
          <p:cNvSpPr>
            <a:spLocks noGrp="1"/>
          </p:cNvSpPr>
          <p:nvPr>
            <p:ph type="body" sz="quarter" idx="10"/>
          </p:nvPr>
        </p:nvSpPr>
        <p:spPr>
          <a:xfrm>
            <a:off x="457200" y="1657350"/>
            <a:ext cx="8229600" cy="350044"/>
          </a:xfrm>
        </p:spPr>
        <p:txBody>
          <a:bodyPr>
            <a:noAutofit/>
          </a:bodyPr>
          <a:lstStyle/>
          <a:p>
            <a:pPr lvl="0"/>
            <a:r>
              <a:rPr lang="en-US" dirty="0"/>
              <a:t>We strive to be the best online retail company you have ever worked with. Our goal is not to be “just another seller” of your brands and products, but to implement strategies and tactics that will grow your online and in-store sales, perception and brand awareness. </a:t>
            </a:r>
          </a:p>
        </p:txBody>
      </p:sp>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tretch>
            <a:fillRect/>
          </a:stretch>
        </p:blipFill>
        <p:spPr bwMode="auto">
          <a:xfrm>
            <a:off x="2438400" y="3157537"/>
            <a:ext cx="3971926" cy="1985963"/>
          </a:xfrm>
          <a:prstGeom prst="rect">
            <a:avLst/>
          </a:prstGeom>
          <a:noFill/>
        </p:spPr>
      </p:pic>
    </p:spTree>
    <p:extLst>
      <p:ext uri="{BB962C8B-B14F-4D97-AF65-F5344CB8AC3E}">
        <p14:creationId xmlns="" xmlns:p14="http://schemas.microsoft.com/office/powerpoint/2010/main" val="1043940134"/>
      </p:ext>
    </p:extLst>
  </p:cSld>
  <p:clrMapOvr>
    <a:masterClrMapping/>
  </p:clrMapOvr>
  <mc:AlternateContent xmlns:mc="http://schemas.openxmlformats.org/markup-compatibility/2006">
    <mc:Choice xmlns="" xmlns:p14="http://schemas.microsoft.com/office/powerpoint/2010/main" Requires="p14">
      <p:transition spd="slow" p14:dur="15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8175"/>
            <a:ext cx="8229600" cy="457200"/>
          </a:xfrm>
        </p:spPr>
        <p:txBody>
          <a:bodyPr>
            <a:noAutofit/>
          </a:bodyPr>
          <a:lstStyle/>
          <a:p>
            <a:r>
              <a:rPr lang="en-US" dirty="0"/>
              <a:t>How Do We Do This?</a:t>
            </a:r>
          </a:p>
        </p:txBody>
      </p:sp>
      <p:sp>
        <p:nvSpPr>
          <p:cNvPr id="3" name="Text Placeholder 2"/>
          <p:cNvSpPr>
            <a:spLocks noGrp="1"/>
          </p:cNvSpPr>
          <p:nvPr>
            <p:ph type="body" sz="quarter" idx="10"/>
          </p:nvPr>
        </p:nvSpPr>
        <p:spPr>
          <a:xfrm>
            <a:off x="533400" y="1733550"/>
            <a:ext cx="8229600" cy="350044"/>
          </a:xfrm>
        </p:spPr>
        <p:txBody>
          <a:bodyPr>
            <a:noAutofit/>
          </a:bodyPr>
          <a:lstStyle/>
          <a:p>
            <a:pPr lvl="0"/>
            <a:r>
              <a:rPr lang="en-US" dirty="0"/>
              <a:t>By leveraging our industry leading expertise with the world’s most powerful shopping search engine.</a:t>
            </a:r>
          </a:p>
        </p:txBody>
      </p:sp>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tretch>
            <a:fillRect/>
          </a:stretch>
        </p:blipFill>
        <p:spPr bwMode="auto">
          <a:xfrm>
            <a:off x="2362200" y="2800350"/>
            <a:ext cx="5081720" cy="1139004"/>
          </a:xfrm>
          <a:prstGeom prst="rect">
            <a:avLst/>
          </a:prstGeom>
          <a:noFill/>
        </p:spPr>
      </p:pic>
    </p:spTree>
    <p:extLst>
      <p:ext uri="{BB962C8B-B14F-4D97-AF65-F5344CB8AC3E}">
        <p14:creationId xmlns="" xmlns:p14="http://schemas.microsoft.com/office/powerpoint/2010/main" val="1026663691"/>
      </p:ext>
    </p:extLst>
  </p:cSld>
  <p:clrMapOvr>
    <a:masterClrMapping/>
  </p:clrMapOvr>
  <mc:AlternateContent xmlns:mc="http://schemas.openxmlformats.org/markup-compatibility/2006">
    <mc:Choice xmlns="" xmlns:p14="http://schemas.microsoft.com/office/powerpoint/2010/main" Requires="p14">
      <p:transition spd="slow" p14:dur="15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1228</TotalTime>
  <Words>584</Words>
  <Application>Microsoft Office PowerPoint</Application>
  <PresentationFormat>On-screen Show (16:9)</PresentationFormat>
  <Paragraphs>82</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TWF Webinar #3 RPS &amp; Slide Decks</vt:lpstr>
      <vt:lpstr>RPS System Design</vt:lpstr>
      <vt:lpstr>Introduction</vt:lpstr>
      <vt:lpstr>Resolve &amp; Set Agenda</vt:lpstr>
      <vt:lpstr>Probe &amp; Educate</vt:lpstr>
      <vt:lpstr>Solve &amp; Close</vt:lpstr>
      <vt:lpstr>Slide 7</vt:lpstr>
      <vt:lpstr>Our Company Mission</vt:lpstr>
      <vt:lpstr>How Do We Do This?</vt:lpstr>
      <vt:lpstr>The Science</vt:lpstr>
      <vt:lpstr>The Result</vt:lpstr>
      <vt:lpstr>Summary</vt:lpstr>
      <vt:lpstr>Types of Amazon Sellers</vt:lpstr>
      <vt:lpstr>Amazon Sales Per Month</vt:lpstr>
      <vt:lpstr>[NAME OF COMPETITOR]</vt:lpstr>
      <vt:lpstr>Reasons   BRAND X is outperforming  you</vt:lpstr>
      <vt:lpstr>What we can do to CRUSH   BRAND X</vt:lpstr>
      <vt:lpstr>Slide 18</vt:lpstr>
      <vt:lpstr>Slide 19</vt:lpstr>
      <vt:lpstr>End slide show / switch to face to face. Close the deal.</vt:lpstr>
      <vt:lpstr>Slide 21</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COMPANY NAME / LOGO</dc:title>
  <dc:creator>Dylan</dc:creator>
  <cp:lastModifiedBy>Dylan</cp:lastModifiedBy>
  <cp:revision>123</cp:revision>
  <dcterms:created xsi:type="dcterms:W3CDTF">2017-01-12T21:52:48Z</dcterms:created>
  <dcterms:modified xsi:type="dcterms:W3CDTF">2017-02-24T15:29:15Z</dcterms:modified>
</cp:coreProperties>
</file>